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4"/>
  </p:sldMasterIdLst>
  <p:notesMasterIdLst>
    <p:notesMasterId r:id="rId52"/>
  </p:notesMasterIdLst>
  <p:sldIdLst>
    <p:sldId id="256" r:id="rId5"/>
    <p:sldId id="257" r:id="rId6"/>
    <p:sldId id="258" r:id="rId7"/>
    <p:sldId id="299" r:id="rId8"/>
    <p:sldId id="308" r:id="rId9"/>
    <p:sldId id="329" r:id="rId10"/>
    <p:sldId id="298" r:id="rId11"/>
    <p:sldId id="328" r:id="rId12"/>
    <p:sldId id="311" r:id="rId13"/>
    <p:sldId id="263" r:id="rId14"/>
    <p:sldId id="296" r:id="rId15"/>
    <p:sldId id="261" r:id="rId16"/>
    <p:sldId id="295" r:id="rId17"/>
    <p:sldId id="297" r:id="rId18"/>
    <p:sldId id="286" r:id="rId19"/>
    <p:sldId id="316" r:id="rId20"/>
    <p:sldId id="275" r:id="rId21"/>
    <p:sldId id="281" r:id="rId22"/>
    <p:sldId id="265" r:id="rId23"/>
    <p:sldId id="282" r:id="rId24"/>
    <p:sldId id="264" r:id="rId25"/>
    <p:sldId id="300" r:id="rId26"/>
    <p:sldId id="302" r:id="rId27"/>
    <p:sldId id="287" r:id="rId28"/>
    <p:sldId id="266" r:id="rId29"/>
    <p:sldId id="323" r:id="rId30"/>
    <p:sldId id="267" r:id="rId31"/>
    <p:sldId id="305" r:id="rId32"/>
    <p:sldId id="303" r:id="rId33"/>
    <p:sldId id="324" r:id="rId34"/>
    <p:sldId id="330" r:id="rId35"/>
    <p:sldId id="314" r:id="rId36"/>
    <p:sldId id="320" r:id="rId37"/>
    <p:sldId id="327" r:id="rId38"/>
    <p:sldId id="317" r:id="rId39"/>
    <p:sldId id="318" r:id="rId40"/>
    <p:sldId id="319" r:id="rId41"/>
    <p:sldId id="321" r:id="rId42"/>
    <p:sldId id="325" r:id="rId43"/>
    <p:sldId id="306" r:id="rId44"/>
    <p:sldId id="307" r:id="rId45"/>
    <p:sldId id="326" r:id="rId46"/>
    <p:sldId id="294" r:id="rId47"/>
    <p:sldId id="268" r:id="rId48"/>
    <p:sldId id="269" r:id="rId49"/>
    <p:sldId id="270" r:id="rId50"/>
    <p:sldId id="271" r:id="rId51"/>
  </p:sldIdLst>
  <p:sldSz cx="9144000" cy="5143500" type="screen16x9"/>
  <p:notesSz cx="9296400" cy="7010400"/>
  <p:embeddedFontLst>
    <p:embeddedFont>
      <p:font typeface="Amasis MT Pro" panose="02040504050005020304" pitchFamily="18" charset="0"/>
      <p:regular r:id="rId53"/>
      <p:bold r:id="rId54"/>
      <p:italic r:id="rId55"/>
      <p:boldItalic r:id="rId56"/>
    </p:embeddedFont>
    <p:embeddedFont>
      <p:font typeface="Proxima Nova" panose="020B0604020202020204" charset="0"/>
      <p:regular r:id="rId57"/>
      <p:bold r:id="rId58"/>
      <p:italic r:id="rId59"/>
      <p:boldItalic r:id="rId60"/>
    </p:embeddedFont>
    <p:embeddedFont>
      <p:font typeface="Segoe UI" panose="020B0502040204020203" pitchFamily="34" charset="0"/>
      <p:regular r:id="rId61"/>
      <p:bold r:id="rId62"/>
      <p:italic r:id="rId63"/>
      <p:boldItalic r:id="rId6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7221EA4-19B0-4862-AFDC-894E6505CCD3}" v="2" dt="2023-06-08T14:17:29.111"/>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134" d="100"/>
          <a:sy n="134" d="100"/>
        </p:scale>
        <p:origin x="126" y="150"/>
      </p:cViewPr>
      <p:guideLst>
        <p:guide orient="horz" pos="162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font" Target="fonts/font11.fntdata"/><Relationship Id="rId68" Type="http://schemas.openxmlformats.org/officeDocument/2006/relationships/tableStyles" Target="tableStyle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font" Target="fonts/font1.fntdata"/><Relationship Id="rId58" Type="http://schemas.openxmlformats.org/officeDocument/2006/relationships/font" Target="fonts/font6.fntdata"/><Relationship Id="rId66" Type="http://schemas.openxmlformats.org/officeDocument/2006/relationships/viewProps" Target="viewProps.xml"/><Relationship Id="rId5" Type="http://schemas.openxmlformats.org/officeDocument/2006/relationships/slide" Target="slides/slide1.xml"/><Relationship Id="rId61" Type="http://schemas.openxmlformats.org/officeDocument/2006/relationships/font" Target="fonts/font9.fntdata"/><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font" Target="fonts/font4.fntdata"/><Relationship Id="rId64" Type="http://schemas.openxmlformats.org/officeDocument/2006/relationships/font" Target="fonts/font12.fntdata"/><Relationship Id="rId69" Type="http://schemas.microsoft.com/office/2015/10/relationships/revisionInfo" Target="revisionInfo.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font" Target="fonts/font7.fntdata"/><Relationship Id="rId67" Type="http://schemas.openxmlformats.org/officeDocument/2006/relationships/theme" Target="theme/theme1.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font" Target="fonts/font2.fntdata"/><Relationship Id="rId62" Type="http://schemas.openxmlformats.org/officeDocument/2006/relationships/font" Target="fonts/font10.fntdata"/><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font" Target="fonts/font5.fntdata"/><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 Id="rId60" Type="http://schemas.openxmlformats.org/officeDocument/2006/relationships/font" Target="fonts/font8.fntdata"/><Relationship Id="rId65"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font" Target="fonts/font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929640" y="3329940"/>
            <a:ext cx="7437120" cy="3154680"/>
          </a:xfrm>
          <a:prstGeom prst="rect">
            <a:avLst/>
          </a:prstGeom>
          <a:noFill/>
          <a:ln>
            <a:noFill/>
          </a:ln>
        </p:spPr>
        <p:txBody>
          <a:bodyPr spcFirstLastPara="1" wrap="square" lIns="93162" tIns="93162" rIns="93162" bIns="93162"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s://chrome.google.com/webstore/detail/print-friendly-pdf/ohlencieiipommannpdfcmfdpjjmeolj" TargetMode="External"/><Relationship Id="rId2" Type="http://schemas.openxmlformats.org/officeDocument/2006/relationships/slide" Target="../slides/slide12.xml"/><Relationship Id="rId1" Type="http://schemas.openxmlformats.org/officeDocument/2006/relationships/notesMaster" Target="../notesMasters/notesMaster1.xml"/><Relationship Id="rId4" Type="http://schemas.openxmlformats.org/officeDocument/2006/relationships/hyperlink" Target="https://www.printfriendly.com/" TargetMode="Externa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chrome.google.com/webstore/detail/print-friendly-pdf/ohlencieiipommannpdfcmfdpjjmeolj" TargetMode="External"/><Relationship Id="rId2" Type="http://schemas.openxmlformats.org/officeDocument/2006/relationships/slide" Target="../slides/slide13.xml"/><Relationship Id="rId1" Type="http://schemas.openxmlformats.org/officeDocument/2006/relationships/notesMaster" Target="../notesMasters/notesMaster1.xml"/><Relationship Id="rId4" Type="http://schemas.openxmlformats.org/officeDocument/2006/relationships/hyperlink" Target="https://www.printfriendly.com/" TargetMode="Externa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r>
              <a:rPr lang="en-US"/>
              <a:t>Ditto is a Windows app that does one very helpful thing. It lets me move text from one app to another without bringing the formatting along. So any time I paste text with </a:t>
            </a:r>
            <a:r>
              <a:rPr lang="en-US" err="1"/>
              <a:t>Control+Shift+V</a:t>
            </a:r>
            <a:r>
              <a:rPr lang="en-US"/>
              <a:t> the text pastes as plain text. Ditto also keeps a running list of things I've copied to the clipboard. One note of warning, if you're often copying passwords and other sensitive data, you may want to limit how many items Ditto saves.</a:t>
            </a:r>
            <a:endParaRPr/>
          </a:p>
        </p:txBody>
      </p:sp>
    </p:spTree>
    <p:extLst>
      <p:ext uri="{BB962C8B-B14F-4D97-AF65-F5344CB8AC3E}">
        <p14:creationId xmlns:p14="http://schemas.microsoft.com/office/powerpoint/2010/main" val="130197129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7265507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lnSpc>
                <a:spcPct val="114999"/>
              </a:lnSpc>
              <a:spcAft>
                <a:spcPts val="1223"/>
              </a:spcAft>
              <a:buNone/>
            </a:pPr>
            <a:r>
              <a:rPr lang="en-US">
                <a:latin typeface="Proxima Nova"/>
                <a:hlinkClick r:id="rId3"/>
              </a:rPr>
              <a:t>Print Friendly and PDF</a:t>
            </a:r>
            <a:r>
              <a:rPr lang="en-US">
                <a:latin typeface="Proxima Nova"/>
              </a:rPr>
              <a:t> (</a:t>
            </a:r>
            <a:r>
              <a:rPr lang="en-US">
                <a:latin typeface="Proxima Nova"/>
                <a:hlinkClick r:id="rId4"/>
              </a:rPr>
              <a:t>https://www.printfriendly.com/</a:t>
            </a:r>
            <a:r>
              <a:rPr lang="en-US">
                <a:latin typeface="Proxima Nova"/>
              </a:rPr>
              <a:t>)</a:t>
            </a:r>
            <a:r>
              <a:rPr lang="en-US"/>
              <a:t> </a:t>
            </a:r>
            <a:r>
              <a:rPr lang="en-US">
                <a:latin typeface="Proxima Nova"/>
              </a:rPr>
              <a:t>Browser extension</a:t>
            </a:r>
          </a:p>
          <a:p>
            <a:pPr marL="0" indent="0">
              <a:lnSpc>
                <a:spcPct val="114999"/>
              </a:lnSpc>
              <a:spcAft>
                <a:spcPts val="1223"/>
              </a:spcAft>
              <a:buNone/>
            </a:pPr>
            <a:endParaRPr lang="en-US">
              <a:latin typeface="Proxima Nova"/>
            </a:endParaRPr>
          </a:p>
          <a:p>
            <a:pPr marL="0" indent="0">
              <a:lnSpc>
                <a:spcPct val="114999"/>
              </a:lnSpc>
              <a:spcAft>
                <a:spcPts val="1223"/>
              </a:spcAft>
              <a:buNone/>
            </a:pPr>
            <a:endParaRPr lang="en-US">
              <a:latin typeface="Proxima Nova"/>
            </a:endParaRPr>
          </a:p>
          <a:p>
            <a:pPr marL="291179" indent="-291179">
              <a:lnSpc>
                <a:spcPct val="114999"/>
              </a:lnSpc>
            </a:pPr>
            <a:r>
              <a:rPr lang="en-US">
                <a:latin typeface="Proxima Nova"/>
              </a:rPr>
              <a:t>Print Preview: Optimizes and displays content for print.</a:t>
            </a:r>
          </a:p>
          <a:p>
            <a:pPr marL="291179" indent="-291179">
              <a:lnSpc>
                <a:spcPct val="114999"/>
              </a:lnSpc>
              <a:spcAft>
                <a:spcPts val="1223"/>
              </a:spcAft>
            </a:pPr>
            <a:r>
              <a:rPr lang="en-US">
                <a:latin typeface="Proxima Nova"/>
              </a:rPr>
              <a:t>Edit Before Printing: Remove images, text, and print only what you want.</a:t>
            </a:r>
            <a:endParaRPr lang="en-US"/>
          </a:p>
          <a:p>
            <a:pPr marL="291179" indent="-291179">
              <a:lnSpc>
                <a:spcPct val="114999"/>
              </a:lnSpc>
              <a:spcAft>
                <a:spcPts val="1223"/>
              </a:spcAft>
            </a:pPr>
            <a:r>
              <a:rPr lang="en-US">
                <a:latin typeface="Proxima Nova"/>
              </a:rPr>
              <a:t>Print or Save as PDF: Print now, or save for later as a PDF.</a:t>
            </a:r>
            <a:endParaRPr lang="en-US"/>
          </a:p>
          <a:p>
            <a:pPr marL="291179" indent="-291179">
              <a:lnSpc>
                <a:spcPct val="114999"/>
              </a:lnSpc>
              <a:spcAft>
                <a:spcPts val="1223"/>
              </a:spcAft>
            </a:pPr>
            <a:endParaRPr lang="en-US">
              <a:latin typeface="Proxima Nova"/>
              <a:ea typeface="Proxima Nova"/>
              <a:cs typeface="Proxima Nova"/>
            </a:endParaRPr>
          </a:p>
          <a:p>
            <a:pPr marL="608241" lvl="1" indent="0">
              <a:lnSpc>
                <a:spcPct val="114999"/>
              </a:lnSpc>
              <a:spcAft>
                <a:spcPts val="1223"/>
              </a:spcAft>
              <a:buNone/>
            </a:pPr>
            <a:endParaRPr lang="en-US">
              <a:latin typeface="Proxima Nova"/>
              <a:ea typeface="Proxima Nova"/>
              <a:cs typeface="Proxima Nova"/>
            </a:endParaRPr>
          </a:p>
          <a:p>
            <a:pPr marL="0" indent="0">
              <a:buNone/>
            </a:pPr>
            <a:endParaRPr/>
          </a:p>
        </p:txBody>
      </p:sp>
    </p:spTree>
    <p:extLst>
      <p:ext uri="{BB962C8B-B14F-4D97-AF65-F5344CB8AC3E}">
        <p14:creationId xmlns:p14="http://schemas.microsoft.com/office/powerpoint/2010/main" val="378434265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lnSpc>
                <a:spcPct val="114999"/>
              </a:lnSpc>
              <a:spcAft>
                <a:spcPts val="1223"/>
              </a:spcAft>
              <a:buNone/>
            </a:pPr>
            <a:r>
              <a:rPr lang="en-US">
                <a:latin typeface="Proxima Nova"/>
                <a:hlinkClick r:id="rId3"/>
              </a:rPr>
              <a:t>Print Friendly and PDF</a:t>
            </a:r>
            <a:r>
              <a:rPr lang="en-US">
                <a:latin typeface="Proxima Nova"/>
              </a:rPr>
              <a:t> (</a:t>
            </a:r>
            <a:r>
              <a:rPr lang="en-US">
                <a:latin typeface="Proxima Nova"/>
                <a:hlinkClick r:id="rId4"/>
              </a:rPr>
              <a:t>https://www.printfriendly.com/</a:t>
            </a:r>
            <a:r>
              <a:rPr lang="en-US">
                <a:latin typeface="Proxima Nova"/>
              </a:rPr>
              <a:t>)</a:t>
            </a:r>
            <a:r>
              <a:rPr lang="en-US"/>
              <a:t> </a:t>
            </a:r>
            <a:r>
              <a:rPr lang="en-US">
                <a:latin typeface="Proxima Nova"/>
              </a:rPr>
              <a:t>Browser extension</a:t>
            </a:r>
          </a:p>
          <a:p>
            <a:pPr marL="0" indent="0">
              <a:lnSpc>
                <a:spcPct val="114999"/>
              </a:lnSpc>
              <a:spcAft>
                <a:spcPts val="1223"/>
              </a:spcAft>
              <a:buNone/>
            </a:pPr>
            <a:endParaRPr lang="en-US">
              <a:latin typeface="Proxima Nova"/>
            </a:endParaRPr>
          </a:p>
          <a:p>
            <a:pPr marL="0" indent="0">
              <a:lnSpc>
                <a:spcPct val="114999"/>
              </a:lnSpc>
              <a:spcAft>
                <a:spcPts val="1223"/>
              </a:spcAft>
              <a:buNone/>
            </a:pPr>
            <a:endParaRPr lang="en-US">
              <a:latin typeface="Proxima Nova"/>
            </a:endParaRPr>
          </a:p>
          <a:p>
            <a:pPr marL="291179" indent="-291179">
              <a:lnSpc>
                <a:spcPct val="114999"/>
              </a:lnSpc>
            </a:pPr>
            <a:r>
              <a:rPr lang="en-US">
                <a:latin typeface="Proxima Nova"/>
              </a:rPr>
              <a:t>Print Preview: Optimizes and displays content for print.</a:t>
            </a:r>
          </a:p>
          <a:p>
            <a:pPr marL="291179" indent="-291179">
              <a:lnSpc>
                <a:spcPct val="114999"/>
              </a:lnSpc>
              <a:spcAft>
                <a:spcPts val="1223"/>
              </a:spcAft>
            </a:pPr>
            <a:r>
              <a:rPr lang="en-US">
                <a:latin typeface="Proxima Nova"/>
              </a:rPr>
              <a:t>Edit Before Printing: Remove images, text, and print only what you want.</a:t>
            </a:r>
            <a:endParaRPr lang="en-US"/>
          </a:p>
          <a:p>
            <a:pPr marL="291179" indent="-291179">
              <a:lnSpc>
                <a:spcPct val="114999"/>
              </a:lnSpc>
              <a:spcAft>
                <a:spcPts val="1223"/>
              </a:spcAft>
            </a:pPr>
            <a:r>
              <a:rPr lang="en-US">
                <a:latin typeface="Proxima Nova"/>
              </a:rPr>
              <a:t>Print or Save as PDF: Print now, or save for later as a PDF.</a:t>
            </a:r>
            <a:endParaRPr lang="en-US"/>
          </a:p>
          <a:p>
            <a:pPr marL="291179" indent="-291179">
              <a:lnSpc>
                <a:spcPct val="114999"/>
              </a:lnSpc>
              <a:spcAft>
                <a:spcPts val="1223"/>
              </a:spcAft>
            </a:pPr>
            <a:endParaRPr lang="en-US">
              <a:latin typeface="Proxima Nova"/>
              <a:ea typeface="Proxima Nova"/>
              <a:cs typeface="Proxima Nova"/>
            </a:endParaRPr>
          </a:p>
          <a:p>
            <a:pPr marL="608241" lvl="1" indent="0">
              <a:lnSpc>
                <a:spcPct val="114999"/>
              </a:lnSpc>
              <a:spcAft>
                <a:spcPts val="1223"/>
              </a:spcAft>
              <a:buNone/>
            </a:pPr>
            <a:endParaRPr lang="en-US">
              <a:latin typeface="Proxima Nova"/>
              <a:ea typeface="Proxima Nova"/>
              <a:cs typeface="Proxima Nova"/>
            </a:endParaRPr>
          </a:p>
          <a:p>
            <a:pPr marL="0" indent="0">
              <a:buNone/>
            </a:pPr>
            <a:endParaRPr/>
          </a:p>
        </p:txBody>
      </p:sp>
    </p:spTree>
    <p:extLst>
      <p:ext uri="{BB962C8B-B14F-4D97-AF65-F5344CB8AC3E}">
        <p14:creationId xmlns:p14="http://schemas.microsoft.com/office/powerpoint/2010/main" val="3438860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r>
              <a:rPr lang="en-US"/>
              <a:t>I use screenshots all the time. I use them when I'm making presentations like this, or when I'm documenting procedures and instructions. </a:t>
            </a:r>
            <a:r>
              <a:rPr lang="en-US" err="1"/>
              <a:t>Greenshot</a:t>
            </a:r>
            <a:r>
              <a:rPr lang="en-US"/>
              <a:t> is the best tool for this job. It's a free app for windows that lets you customize keyboard shortcuts to take screenshot of just a window, the whole screen, or just part of the screen. </a:t>
            </a:r>
            <a:r>
              <a:rPr lang="en-US" err="1"/>
              <a:t>Greenshot</a:t>
            </a:r>
            <a:r>
              <a:rPr lang="en-US"/>
              <a:t> gives you this helpful magnifier to </a:t>
            </a:r>
            <a:endParaRPr/>
          </a:p>
        </p:txBody>
      </p:sp>
    </p:spTree>
    <p:extLst>
      <p:ext uri="{BB962C8B-B14F-4D97-AF65-F5344CB8AC3E}">
        <p14:creationId xmlns:p14="http://schemas.microsoft.com/office/powerpoint/2010/main" val="8869234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100071664"/>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3378765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r>
              <a:rPr lang="en-US" err="1"/>
              <a:t>Trackly</a:t>
            </a:r>
            <a:r>
              <a:rPr lang="en-US"/>
              <a:t> is a great monitoring tool, I have lots of websites I need to track. It's dead simple to get started, just enter the URL of the page you want to keep an eye on, tell </a:t>
            </a:r>
            <a:r>
              <a:rPr lang="en-US" err="1"/>
              <a:t>Trackly</a:t>
            </a:r>
            <a:r>
              <a:rPr lang="en-US"/>
              <a:t> how often you want it to check, and that's it. When </a:t>
            </a:r>
            <a:r>
              <a:rPr lang="en-US" err="1"/>
              <a:t>Trackly</a:t>
            </a:r>
            <a:r>
              <a:rPr lang="en-US"/>
              <a:t> detects a change in the page it will email you a screen shot. This is an example from the Rules Committee page telling me about new Rules orders I need to take a look at</a:t>
            </a:r>
            <a:endParaRPr/>
          </a:p>
        </p:txBody>
      </p:sp>
    </p:spTree>
    <p:extLst>
      <p:ext uri="{BB962C8B-B14F-4D97-AF65-F5344CB8AC3E}">
        <p14:creationId xmlns:p14="http://schemas.microsoft.com/office/powerpoint/2010/main" val="128610240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r>
              <a:rPr lang="en-US"/>
              <a:t>This is a Windows 10 tool.</a:t>
            </a:r>
          </a:p>
          <a:p>
            <a:pPr marL="0" indent="0">
              <a:buNone/>
            </a:pPr>
            <a:r>
              <a:rPr lang="en-US"/>
              <a:t>Start &gt; Type Quick &gt; Pick Quick Assist</a:t>
            </a:r>
          </a:p>
          <a:p>
            <a:pPr marL="0" indent="0">
              <a:buNone/>
            </a:pPr>
            <a:r>
              <a:rPr lang="en-US"/>
              <a:t>Click help someone.  This gives the helper a security code.  The </a:t>
            </a:r>
            <a:r>
              <a:rPr lang="en-US" err="1"/>
              <a:t>helpee</a:t>
            </a:r>
            <a:r>
              <a:rPr lang="en-US"/>
              <a:t> has ten minutes to enter that code.</a:t>
            </a:r>
          </a:p>
          <a:p>
            <a:pPr marL="0" indent="0">
              <a:buNone/>
            </a:pPr>
            <a:r>
              <a:rPr lang="en-US" err="1"/>
              <a:t>Helpee</a:t>
            </a:r>
            <a:r>
              <a:rPr lang="en-US"/>
              <a:t> must then actively allow screen sharing.  (Also passes sound)</a:t>
            </a:r>
          </a:p>
          <a:p>
            <a:pPr marL="0" indent="0">
              <a:buNone/>
            </a:pPr>
            <a:r>
              <a:rPr lang="en-US"/>
              <a:t>Helper can then request control - if </a:t>
            </a:r>
            <a:r>
              <a:rPr lang="en-US" err="1"/>
              <a:t>helpee</a:t>
            </a:r>
            <a:r>
              <a:rPr lang="en-US"/>
              <a:t> approves, helper can control </a:t>
            </a:r>
            <a:r>
              <a:rPr lang="en-US" err="1"/>
              <a:t>helpee</a:t>
            </a:r>
            <a:r>
              <a:rPr lang="en-US"/>
              <a:t> PC.</a:t>
            </a:r>
          </a:p>
          <a:p>
            <a:pPr marL="0" indent="0">
              <a:buNone/>
            </a:pPr>
            <a:endParaRPr lang="en-US"/>
          </a:p>
          <a:p>
            <a:pPr marL="0" indent="0">
              <a:buNone/>
            </a:pPr>
            <a:endParaRPr/>
          </a:p>
        </p:txBody>
      </p:sp>
    </p:spTree>
    <p:extLst>
      <p:ext uri="{BB962C8B-B14F-4D97-AF65-F5344CB8AC3E}">
        <p14:creationId xmlns:p14="http://schemas.microsoft.com/office/powerpoint/2010/main" val="216150880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74157371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
        <p:cNvGrpSpPr/>
        <p:nvPr/>
      </p:nvGrpSpPr>
      <p:grpSpPr>
        <a:xfrm>
          <a:off x="0" y="0"/>
          <a:ext cx="0" cy="0"/>
          <a:chOff x="0" y="0"/>
          <a:chExt cx="0" cy="0"/>
        </a:xfrm>
      </p:grpSpPr>
      <p:sp>
        <p:nvSpPr>
          <p:cNvPr id="55" name="Google Shape;55;g11d76f97c20_0_5: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 name="Google Shape;56;g11d76f97c20_0_5: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r>
              <a:rPr lang="en-US"/>
              <a:t>Start with confession: We don't have 30 tech tips. When Dave submitted this proposal AI wasn't yet the topic du jour. We do have some general tech tips for the first third, then we have an AI discussion in the middle third, and the final third can be either AI tool tips, or an open discussion – we'll see how things go.</a:t>
            </a: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0711113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r>
              <a:rPr lang="en-US"/>
              <a:t>If you've gotten a new PC lately, you may have been forced to upgrade to Windows 11. One of the major pain points for many users was the new task bar and start menu. Start 11 is a handy little utility that lets you customize the task bar and start menu. You can switch back to a Windows 7 or Windows 10 start menu, or customize it however you like. It also adds back functionality like ungrouping windows. </a:t>
            </a:r>
          </a:p>
        </p:txBody>
      </p:sp>
    </p:spTree>
    <p:extLst>
      <p:ext uri="{BB962C8B-B14F-4D97-AF65-F5344CB8AC3E}">
        <p14:creationId xmlns:p14="http://schemas.microsoft.com/office/powerpoint/2010/main" val="15850986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6890040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928055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3419546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40490610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0208554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4583790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424673533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8951201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8450676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72432926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59808186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45897399"/>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55638766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20594850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23645099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658499091"/>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61445984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70103224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r>
              <a:rPr lang="en-US"/>
              <a:t>This is another browser extension to aid focus. Google normally has the most relevant organic search results. An organic search result is a free listing based on relevancy. Everything else on the google search page is a paid advertisement. This screen shot demonstrates that. Some searches result in tons of ads. If I search for "standing desk" I have to scroll before I get to the organic search results. Simple Search presents a list of organic search results so I can more quickly find what I'm looking for.</a:t>
            </a:r>
            <a:endParaRPr/>
          </a:p>
        </p:txBody>
      </p:sp>
    </p:spTree>
    <p:extLst>
      <p:ext uri="{BB962C8B-B14F-4D97-AF65-F5344CB8AC3E}">
        <p14:creationId xmlns:p14="http://schemas.microsoft.com/office/powerpoint/2010/main" val="162693452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53926771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72474171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24844038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29348599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89499535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881567566"/>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2424829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8887249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17428086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r>
              <a:rPr lang="en-US"/>
              <a:t>This first tip is about efficiency and focus. </a:t>
            </a:r>
            <a:r>
              <a:rPr lang="en-US" err="1"/>
              <a:t>uBlock</a:t>
            </a:r>
            <a:r>
              <a:rPr lang="en-US"/>
              <a:t> Origin is a content blocker that stops web pages from loading ads, trackers, and pop ups. It lets you focus on the content of the page and not get distracted by ads. The extension is available for desktop browsers including Chrome, Edge, and Firefox.</a:t>
            </a:r>
          </a:p>
        </p:txBody>
      </p:sp>
    </p:spTree>
    <p:extLst>
      <p:ext uri="{BB962C8B-B14F-4D97-AF65-F5344CB8AC3E}">
        <p14:creationId xmlns:p14="http://schemas.microsoft.com/office/powerpoint/2010/main" val="311148621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r>
              <a:rPr lang="en-US"/>
              <a:t>I type a lot. There's nothing more annoying than taking my hands off the keyboard to use the mouse to do things. Over time I've learned many helpful keyboard shortcuts to keep my hands on the keyboard and maintain my focus. Useful actions include launching apps, snapping windows around the screen, and undoing the last thing I did. A full list is available on the handout that goes with this session.</a:t>
            </a:r>
            <a:endParaRPr/>
          </a:p>
        </p:txBody>
      </p:sp>
    </p:spTree>
    <p:extLst>
      <p:ext uri="{BB962C8B-B14F-4D97-AF65-F5344CB8AC3E}">
        <p14:creationId xmlns:p14="http://schemas.microsoft.com/office/powerpoint/2010/main" val="8387511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5221191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r>
              <a:rPr lang="en-US"/>
              <a:t>This is a Windows 10 tool.</a:t>
            </a:r>
          </a:p>
          <a:p>
            <a:pPr marL="0" indent="0">
              <a:buNone/>
            </a:pPr>
            <a:r>
              <a:rPr lang="en-US"/>
              <a:t>Start &gt; Type Quick &gt; Pick Quick Assist</a:t>
            </a:r>
          </a:p>
          <a:p>
            <a:pPr marL="0" indent="0">
              <a:buNone/>
            </a:pPr>
            <a:r>
              <a:rPr lang="en-US"/>
              <a:t>Click help someone.  This gives the helper a security code.  The </a:t>
            </a:r>
            <a:r>
              <a:rPr lang="en-US" err="1"/>
              <a:t>helpee</a:t>
            </a:r>
            <a:r>
              <a:rPr lang="en-US"/>
              <a:t> has ten minutes to enter that code.</a:t>
            </a:r>
          </a:p>
          <a:p>
            <a:pPr marL="0" indent="0">
              <a:buNone/>
            </a:pPr>
            <a:r>
              <a:rPr lang="en-US" err="1"/>
              <a:t>Helpee</a:t>
            </a:r>
            <a:r>
              <a:rPr lang="en-US"/>
              <a:t> must then actively allow screen sharing.  (Also passes sound)</a:t>
            </a:r>
          </a:p>
          <a:p>
            <a:pPr marL="0" indent="0">
              <a:buNone/>
            </a:pPr>
            <a:r>
              <a:rPr lang="en-US"/>
              <a:t>Helper can then request control - if </a:t>
            </a:r>
            <a:r>
              <a:rPr lang="en-US" err="1"/>
              <a:t>helpee</a:t>
            </a:r>
            <a:r>
              <a:rPr lang="en-US"/>
              <a:t> approves, helper can control </a:t>
            </a:r>
            <a:r>
              <a:rPr lang="en-US" err="1"/>
              <a:t>helpee</a:t>
            </a:r>
            <a:r>
              <a:rPr lang="en-US"/>
              <a:t> PC.</a:t>
            </a:r>
          </a:p>
          <a:p>
            <a:pPr marL="0" indent="0">
              <a:buNone/>
            </a:pPr>
            <a:endParaRPr lang="en-US"/>
          </a:p>
          <a:p>
            <a:pPr marL="0" indent="0">
              <a:buNone/>
            </a:pPr>
            <a:endParaRPr/>
          </a:p>
        </p:txBody>
      </p:sp>
    </p:spTree>
    <p:extLst>
      <p:ext uri="{BB962C8B-B14F-4D97-AF65-F5344CB8AC3E}">
        <p14:creationId xmlns:p14="http://schemas.microsoft.com/office/powerpoint/2010/main" val="262311502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311708" y="744575"/>
            <a:ext cx="8520600" cy="2052600"/>
          </a:xfrm>
          <a:prstGeom prst="rect">
            <a:avLst/>
          </a:prstGeom>
        </p:spPr>
        <p:txBody>
          <a:bodyPr spcFirstLastPara="1" wrap="square" lIns="91425" tIns="91425" rIns="91425" bIns="91425" anchor="b" anchorCtr="0">
            <a:normAutofit/>
          </a:bodyPr>
          <a:lstStyle>
            <a:lvl1pPr lvl="0" algn="ctr">
              <a:spcBef>
                <a:spcPts val="0"/>
              </a:spcBef>
              <a:spcAft>
                <a:spcPts val="0"/>
              </a:spcAft>
              <a:buSzPts val="5200"/>
              <a:buNone/>
              <a:defRPr sz="52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1" name="Google Shape;11;p2"/>
          <p:cNvSpPr txBox="1">
            <a:spLocks noGrp="1"/>
          </p:cNvSpPr>
          <p:nvPr>
            <p:ph type="subTitle" idx="1"/>
          </p:nvPr>
        </p:nvSpPr>
        <p:spPr>
          <a:xfrm>
            <a:off x="311700" y="2834125"/>
            <a:ext cx="8520600" cy="7926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800"/>
              <a:buNone/>
              <a:defRPr sz="28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2" name="Google Shape;12;p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311700" y="1106125"/>
            <a:ext cx="8520600" cy="1963500"/>
          </a:xfrm>
          <a:prstGeom prst="rect">
            <a:avLst/>
          </a:prstGeom>
        </p:spPr>
        <p:txBody>
          <a:bodyPr spcFirstLastPara="1" wrap="square" lIns="91425" tIns="91425" rIns="91425" bIns="91425" anchor="b" anchorCtr="0">
            <a:normAutofit/>
          </a:bodyPr>
          <a:lstStyle>
            <a:lvl1pPr lvl="0" algn="ctr">
              <a:spcBef>
                <a:spcPts val="0"/>
              </a:spcBef>
              <a:spcAft>
                <a:spcPts val="0"/>
              </a:spcAft>
              <a:buSzPts val="12000"/>
              <a:buNone/>
              <a:defRPr sz="12000"/>
            </a:lvl1pPr>
            <a:lvl2pPr lvl="1" algn="ctr">
              <a:spcBef>
                <a:spcPts val="0"/>
              </a:spcBef>
              <a:spcAft>
                <a:spcPts val="0"/>
              </a:spcAft>
              <a:buSzPts val="12000"/>
              <a:buNone/>
              <a:defRPr sz="12000"/>
            </a:lvl2pPr>
            <a:lvl3pPr lvl="2" algn="ctr">
              <a:spcBef>
                <a:spcPts val="0"/>
              </a:spcBef>
              <a:spcAft>
                <a:spcPts val="0"/>
              </a:spcAft>
              <a:buSzPts val="12000"/>
              <a:buNone/>
              <a:defRPr sz="12000"/>
            </a:lvl3pPr>
            <a:lvl4pPr lvl="3" algn="ctr">
              <a:spcBef>
                <a:spcPts val="0"/>
              </a:spcBef>
              <a:spcAft>
                <a:spcPts val="0"/>
              </a:spcAft>
              <a:buSzPts val="12000"/>
              <a:buNone/>
              <a:defRPr sz="12000"/>
            </a:lvl4pPr>
            <a:lvl5pPr lvl="4" algn="ctr">
              <a:spcBef>
                <a:spcPts val="0"/>
              </a:spcBef>
              <a:spcAft>
                <a:spcPts val="0"/>
              </a:spcAft>
              <a:buSzPts val="12000"/>
              <a:buNone/>
              <a:defRPr sz="12000"/>
            </a:lvl5pPr>
            <a:lvl6pPr lvl="5" algn="ctr">
              <a:spcBef>
                <a:spcPts val="0"/>
              </a:spcBef>
              <a:spcAft>
                <a:spcPts val="0"/>
              </a:spcAft>
              <a:buSzPts val="12000"/>
              <a:buNone/>
              <a:defRPr sz="12000"/>
            </a:lvl6pPr>
            <a:lvl7pPr lvl="6" algn="ctr">
              <a:spcBef>
                <a:spcPts val="0"/>
              </a:spcBef>
              <a:spcAft>
                <a:spcPts val="0"/>
              </a:spcAft>
              <a:buSzPts val="12000"/>
              <a:buNone/>
              <a:defRPr sz="12000"/>
            </a:lvl7pPr>
            <a:lvl8pPr lvl="7" algn="ctr">
              <a:spcBef>
                <a:spcPts val="0"/>
              </a:spcBef>
              <a:spcAft>
                <a:spcPts val="0"/>
              </a:spcAft>
              <a:buSzPts val="12000"/>
              <a:buNone/>
              <a:defRPr sz="12000"/>
            </a:lvl8pPr>
            <a:lvl9pPr lvl="8" algn="ctr">
              <a:spcBef>
                <a:spcPts val="0"/>
              </a:spcBef>
              <a:spcAft>
                <a:spcPts val="0"/>
              </a:spcAft>
              <a:buSzPts val="12000"/>
              <a:buNone/>
              <a:defRPr sz="12000"/>
            </a:lvl9pPr>
          </a:lstStyle>
          <a:p>
            <a:r>
              <a:t>xx%</a:t>
            </a:r>
          </a:p>
        </p:txBody>
      </p:sp>
      <p:sp>
        <p:nvSpPr>
          <p:cNvPr id="46" name="Google Shape;46;p11"/>
          <p:cNvSpPr txBox="1">
            <a:spLocks noGrp="1"/>
          </p:cNvSpPr>
          <p:nvPr>
            <p:ph type="body" idx="1"/>
          </p:nvPr>
        </p:nvSpPr>
        <p:spPr>
          <a:xfrm>
            <a:off x="311700" y="3152225"/>
            <a:ext cx="8520600" cy="1300800"/>
          </a:xfrm>
          <a:prstGeom prst="rect">
            <a:avLst/>
          </a:prstGeom>
        </p:spPr>
        <p:txBody>
          <a:bodyPr spcFirstLastPara="1" wrap="square" lIns="91425" tIns="91425" rIns="91425" bIns="91425" anchor="t" anchorCtr="0">
            <a:normAutofit/>
          </a:bodyPr>
          <a:lstStyle>
            <a:lvl1pPr marL="457200" lvl="0" indent="-342900" algn="ctr">
              <a:spcBef>
                <a:spcPts val="0"/>
              </a:spcBef>
              <a:spcAft>
                <a:spcPts val="0"/>
              </a:spcAft>
              <a:buSzPts val="1800"/>
              <a:buChar char="●"/>
              <a:defRPr/>
            </a:lvl1pPr>
            <a:lvl2pPr marL="914400" lvl="1" indent="-317500" algn="ctr">
              <a:spcBef>
                <a:spcPts val="0"/>
              </a:spcBef>
              <a:spcAft>
                <a:spcPts val="0"/>
              </a:spcAft>
              <a:buSzPts val="1400"/>
              <a:buChar char="○"/>
              <a:defRPr/>
            </a:lvl2pPr>
            <a:lvl3pPr marL="1371600" lvl="2" indent="-317500" algn="ctr">
              <a:spcBef>
                <a:spcPts val="0"/>
              </a:spcBef>
              <a:spcAft>
                <a:spcPts val="0"/>
              </a:spcAft>
              <a:buSzPts val="1400"/>
              <a:buChar char="■"/>
              <a:defRPr/>
            </a:lvl3pPr>
            <a:lvl4pPr marL="1828800" lvl="3" indent="-317500" algn="ctr">
              <a:spcBef>
                <a:spcPts val="0"/>
              </a:spcBef>
              <a:spcAft>
                <a:spcPts val="0"/>
              </a:spcAft>
              <a:buSzPts val="1400"/>
              <a:buChar char="●"/>
              <a:defRPr/>
            </a:lvl4pPr>
            <a:lvl5pPr marL="2286000" lvl="4" indent="-317500" algn="ctr">
              <a:spcBef>
                <a:spcPts val="0"/>
              </a:spcBef>
              <a:spcAft>
                <a:spcPts val="0"/>
              </a:spcAft>
              <a:buSzPts val="1400"/>
              <a:buChar char="○"/>
              <a:defRPr/>
            </a:lvl5pPr>
            <a:lvl6pPr marL="2743200" lvl="5" indent="-317500" algn="ctr">
              <a:spcBef>
                <a:spcPts val="0"/>
              </a:spcBef>
              <a:spcAft>
                <a:spcPts val="0"/>
              </a:spcAft>
              <a:buSzPts val="1400"/>
              <a:buChar char="■"/>
              <a:defRPr/>
            </a:lvl6pPr>
            <a:lvl7pPr marL="3200400" lvl="6" indent="-317500" algn="ctr">
              <a:spcBef>
                <a:spcPts val="0"/>
              </a:spcBef>
              <a:spcAft>
                <a:spcPts val="0"/>
              </a:spcAft>
              <a:buSzPts val="1400"/>
              <a:buChar char="●"/>
              <a:defRPr/>
            </a:lvl7pPr>
            <a:lvl8pPr marL="3657600" lvl="7" indent="-317500" algn="ctr">
              <a:spcBef>
                <a:spcPts val="0"/>
              </a:spcBef>
              <a:spcAft>
                <a:spcPts val="0"/>
              </a:spcAft>
              <a:buSzPts val="1400"/>
              <a:buChar char="○"/>
              <a:defRPr/>
            </a:lvl8pPr>
            <a:lvl9pPr marL="4114800" lvl="8" indent="-317500" algn="ctr">
              <a:spcBef>
                <a:spcPts val="0"/>
              </a:spcBef>
              <a:spcAft>
                <a:spcPts val="0"/>
              </a:spcAft>
              <a:buSzPts val="1400"/>
              <a:buChar char="■"/>
              <a:defRPr/>
            </a:lvl9pPr>
          </a:lstStyle>
          <a:p>
            <a:endParaRPr/>
          </a:p>
        </p:txBody>
      </p:sp>
      <p:sp>
        <p:nvSpPr>
          <p:cNvPr id="47" name="Google Shape;47;p11"/>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311700" y="2150850"/>
            <a:ext cx="8520600" cy="841800"/>
          </a:xfrm>
          <a:prstGeom prst="rect">
            <a:avLst/>
          </a:prstGeom>
        </p:spPr>
        <p:txBody>
          <a:bodyPr spcFirstLastPara="1" wrap="square" lIns="91425" tIns="91425" rIns="91425" bIns="91425" anchor="ctr" anchorCtr="0">
            <a:normAutofit/>
          </a:bodyPr>
          <a:lstStyle>
            <a:lvl1pPr lvl="0" algn="ctr">
              <a:spcBef>
                <a:spcPts val="0"/>
              </a:spcBef>
              <a:spcAft>
                <a:spcPts val="0"/>
              </a:spcAft>
              <a:buSzPts val="3600"/>
              <a:buNone/>
              <a:defRPr sz="36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15" name="Google Shape;15;p3"/>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311700" y="1152475"/>
            <a:ext cx="8520600" cy="3416400"/>
          </a:xfrm>
          <a:prstGeom prst="rect">
            <a:avLst/>
          </a:prstGeom>
        </p:spPr>
        <p:txBody>
          <a:bodyPr spcFirstLastPara="1" wrap="square" lIns="91425" tIns="91425" rIns="91425" bIns="91425" anchor="t"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rm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311700" y="445025"/>
            <a:ext cx="8520600" cy="5727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311700" y="555600"/>
            <a:ext cx="2808000" cy="755700"/>
          </a:xfrm>
          <a:prstGeom prst="rect">
            <a:avLst/>
          </a:prstGeom>
        </p:spPr>
        <p:txBody>
          <a:bodyPr spcFirstLastPara="1" wrap="square" lIns="91425" tIns="91425" rIns="91425" bIns="91425" anchor="b" anchorCtr="0">
            <a:normAutofit/>
          </a:bodyPr>
          <a:lstStyle>
            <a:lvl1pPr lvl="0">
              <a:spcBef>
                <a:spcPts val="0"/>
              </a:spcBef>
              <a:spcAft>
                <a:spcPts val="0"/>
              </a:spcAft>
              <a:buSzPts val="2400"/>
              <a:buNone/>
              <a:defRPr sz="2400"/>
            </a:lvl1pPr>
            <a:lvl2pPr lvl="1">
              <a:spcBef>
                <a:spcPts val="0"/>
              </a:spcBef>
              <a:spcAft>
                <a:spcPts val="0"/>
              </a:spcAft>
              <a:buSzPts val="2400"/>
              <a:buNone/>
              <a:defRPr sz="2400"/>
            </a:lvl2pPr>
            <a:lvl3pPr lvl="2">
              <a:spcBef>
                <a:spcPts val="0"/>
              </a:spcBef>
              <a:spcAft>
                <a:spcPts val="0"/>
              </a:spcAft>
              <a:buSzPts val="2400"/>
              <a:buNone/>
              <a:defRPr sz="2400"/>
            </a:lvl3pPr>
            <a:lvl4pPr lvl="3">
              <a:spcBef>
                <a:spcPts val="0"/>
              </a:spcBef>
              <a:spcAft>
                <a:spcPts val="0"/>
              </a:spcAft>
              <a:buSzPts val="2400"/>
              <a:buNone/>
              <a:defRPr sz="2400"/>
            </a:lvl4pPr>
            <a:lvl5pPr lvl="4">
              <a:spcBef>
                <a:spcPts val="0"/>
              </a:spcBef>
              <a:spcAft>
                <a:spcPts val="0"/>
              </a:spcAft>
              <a:buSzPts val="2400"/>
              <a:buNone/>
              <a:defRPr sz="2400"/>
            </a:lvl5pPr>
            <a:lvl6pPr lvl="5">
              <a:spcBef>
                <a:spcPts val="0"/>
              </a:spcBef>
              <a:spcAft>
                <a:spcPts val="0"/>
              </a:spcAft>
              <a:buSzPts val="2400"/>
              <a:buNone/>
              <a:defRPr sz="2400"/>
            </a:lvl6pPr>
            <a:lvl7pPr lvl="6">
              <a:spcBef>
                <a:spcPts val="0"/>
              </a:spcBef>
              <a:spcAft>
                <a:spcPts val="0"/>
              </a:spcAft>
              <a:buSzPts val="2400"/>
              <a:buNone/>
              <a:defRPr sz="2400"/>
            </a:lvl7pPr>
            <a:lvl8pPr lvl="7">
              <a:spcBef>
                <a:spcPts val="0"/>
              </a:spcBef>
              <a:spcAft>
                <a:spcPts val="0"/>
              </a:spcAft>
              <a:buSzPts val="2400"/>
              <a:buNone/>
              <a:defRPr sz="2400"/>
            </a:lvl8pPr>
            <a:lvl9pPr lvl="8">
              <a:spcBef>
                <a:spcPts val="0"/>
              </a:spcBef>
              <a:spcAft>
                <a:spcPts val="0"/>
              </a:spcAft>
              <a:buSzPts val="2400"/>
              <a:buNone/>
              <a:defRPr sz="2400"/>
            </a:lvl9pPr>
          </a:lstStyle>
          <a:p>
            <a:endParaRPr/>
          </a:p>
        </p:txBody>
      </p:sp>
      <p:sp>
        <p:nvSpPr>
          <p:cNvPr id="30" name="Google Shape;30;p7"/>
          <p:cNvSpPr txBox="1">
            <a:spLocks noGrp="1"/>
          </p:cNvSpPr>
          <p:nvPr>
            <p:ph type="body" idx="1"/>
          </p:nvPr>
        </p:nvSpPr>
        <p:spPr>
          <a:xfrm>
            <a:off x="311700" y="1389600"/>
            <a:ext cx="2808000" cy="3179400"/>
          </a:xfrm>
          <a:prstGeom prst="rect">
            <a:avLst/>
          </a:prstGeom>
        </p:spPr>
        <p:txBody>
          <a:bodyPr spcFirstLastPara="1" wrap="square" lIns="91425" tIns="91425" rIns="91425" bIns="91425" anchor="t" anchorCtr="0">
            <a:normAutofit/>
          </a:bodyPr>
          <a:lstStyle>
            <a:lvl1pPr marL="457200" lvl="0" indent="-304800">
              <a:spcBef>
                <a:spcPts val="0"/>
              </a:spcBef>
              <a:spcAft>
                <a:spcPts val="0"/>
              </a:spcAft>
              <a:buSzPts val="1200"/>
              <a:buChar char="●"/>
              <a:defRPr sz="12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31" name="Google Shape;31;p7"/>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490250" y="450150"/>
            <a:ext cx="6367800" cy="4090800"/>
          </a:xfrm>
          <a:prstGeom prst="rect">
            <a:avLst/>
          </a:prstGeom>
        </p:spPr>
        <p:txBody>
          <a:bodyPr spcFirstLastPara="1" wrap="square" lIns="91425" tIns="91425" rIns="91425" bIns="91425" anchor="ctr" anchorCtr="0">
            <a:normAutofit/>
          </a:bodyPr>
          <a:lstStyle>
            <a:lvl1pPr lvl="0">
              <a:spcBef>
                <a:spcPts val="0"/>
              </a:spcBef>
              <a:spcAft>
                <a:spcPts val="0"/>
              </a:spcAft>
              <a:buSzPts val="4800"/>
              <a:buNone/>
              <a:defRPr sz="4800"/>
            </a:lvl1pPr>
            <a:lvl2pPr lvl="1">
              <a:spcBef>
                <a:spcPts val="0"/>
              </a:spcBef>
              <a:spcAft>
                <a:spcPts val="0"/>
              </a:spcAft>
              <a:buSzPts val="4800"/>
              <a:buNone/>
              <a:defRPr sz="4800"/>
            </a:lvl2pPr>
            <a:lvl3pPr lvl="2">
              <a:spcBef>
                <a:spcPts val="0"/>
              </a:spcBef>
              <a:spcAft>
                <a:spcPts val="0"/>
              </a:spcAft>
              <a:buSzPts val="4800"/>
              <a:buNone/>
              <a:defRPr sz="4800"/>
            </a:lvl3pPr>
            <a:lvl4pPr lvl="3">
              <a:spcBef>
                <a:spcPts val="0"/>
              </a:spcBef>
              <a:spcAft>
                <a:spcPts val="0"/>
              </a:spcAft>
              <a:buSzPts val="4800"/>
              <a:buNone/>
              <a:defRPr sz="4800"/>
            </a:lvl4pPr>
            <a:lvl5pPr lvl="4">
              <a:spcBef>
                <a:spcPts val="0"/>
              </a:spcBef>
              <a:spcAft>
                <a:spcPts val="0"/>
              </a:spcAft>
              <a:buSzPts val="4800"/>
              <a:buNone/>
              <a:defRPr sz="4800"/>
            </a:lvl5pPr>
            <a:lvl6pPr lvl="5">
              <a:spcBef>
                <a:spcPts val="0"/>
              </a:spcBef>
              <a:spcAft>
                <a:spcPts val="0"/>
              </a:spcAft>
              <a:buSzPts val="4800"/>
              <a:buNone/>
              <a:defRPr sz="4800"/>
            </a:lvl6pPr>
            <a:lvl7pPr lvl="6">
              <a:spcBef>
                <a:spcPts val="0"/>
              </a:spcBef>
              <a:spcAft>
                <a:spcPts val="0"/>
              </a:spcAft>
              <a:buSzPts val="4800"/>
              <a:buNone/>
              <a:defRPr sz="4800"/>
            </a:lvl7pPr>
            <a:lvl8pPr lvl="7">
              <a:spcBef>
                <a:spcPts val="0"/>
              </a:spcBef>
              <a:spcAft>
                <a:spcPts val="0"/>
              </a:spcAft>
              <a:buSzPts val="4800"/>
              <a:buNone/>
              <a:defRPr sz="4800"/>
            </a:lvl8pPr>
            <a:lvl9pPr lvl="8">
              <a:spcBef>
                <a:spcPts val="0"/>
              </a:spcBef>
              <a:spcAft>
                <a:spcPts val="0"/>
              </a:spcAft>
              <a:buSzPts val="4800"/>
              <a:buNone/>
              <a:defRPr sz="4800"/>
            </a:lvl9pPr>
          </a:lstStyle>
          <a:p>
            <a:endParaRPr/>
          </a:p>
        </p:txBody>
      </p:sp>
      <p:sp>
        <p:nvSpPr>
          <p:cNvPr id="34" name="Google Shape;34;p8"/>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4572000" y="-125"/>
            <a:ext cx="4572000" cy="51435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9"/>
          <p:cNvSpPr txBox="1">
            <a:spLocks noGrp="1"/>
          </p:cNvSpPr>
          <p:nvPr>
            <p:ph type="title"/>
          </p:nvPr>
        </p:nvSpPr>
        <p:spPr>
          <a:xfrm>
            <a:off x="265500" y="1233175"/>
            <a:ext cx="4045200" cy="1482300"/>
          </a:xfrm>
          <a:prstGeom prst="rect">
            <a:avLst/>
          </a:prstGeom>
        </p:spPr>
        <p:txBody>
          <a:bodyPr spcFirstLastPara="1" wrap="square" lIns="91425" tIns="91425" rIns="91425" bIns="91425" anchor="b" anchorCtr="0">
            <a:normAutofit/>
          </a:bodyPr>
          <a:lstStyle>
            <a:lvl1pPr lvl="0" algn="ctr">
              <a:spcBef>
                <a:spcPts val="0"/>
              </a:spcBef>
              <a:spcAft>
                <a:spcPts val="0"/>
              </a:spcAft>
              <a:buSzPts val="4200"/>
              <a:buNone/>
              <a:defRPr sz="4200"/>
            </a:lvl1pPr>
            <a:lvl2pPr lvl="1" algn="ctr">
              <a:spcBef>
                <a:spcPts val="0"/>
              </a:spcBef>
              <a:spcAft>
                <a:spcPts val="0"/>
              </a:spcAft>
              <a:buSzPts val="4200"/>
              <a:buNone/>
              <a:defRPr sz="4200"/>
            </a:lvl2pPr>
            <a:lvl3pPr lvl="2" algn="ctr">
              <a:spcBef>
                <a:spcPts val="0"/>
              </a:spcBef>
              <a:spcAft>
                <a:spcPts val="0"/>
              </a:spcAft>
              <a:buSzPts val="4200"/>
              <a:buNone/>
              <a:defRPr sz="4200"/>
            </a:lvl3pPr>
            <a:lvl4pPr lvl="3" algn="ctr">
              <a:spcBef>
                <a:spcPts val="0"/>
              </a:spcBef>
              <a:spcAft>
                <a:spcPts val="0"/>
              </a:spcAft>
              <a:buSzPts val="4200"/>
              <a:buNone/>
              <a:defRPr sz="4200"/>
            </a:lvl4pPr>
            <a:lvl5pPr lvl="4" algn="ctr">
              <a:spcBef>
                <a:spcPts val="0"/>
              </a:spcBef>
              <a:spcAft>
                <a:spcPts val="0"/>
              </a:spcAft>
              <a:buSzPts val="4200"/>
              <a:buNone/>
              <a:defRPr sz="4200"/>
            </a:lvl5pPr>
            <a:lvl6pPr lvl="5" algn="ctr">
              <a:spcBef>
                <a:spcPts val="0"/>
              </a:spcBef>
              <a:spcAft>
                <a:spcPts val="0"/>
              </a:spcAft>
              <a:buSzPts val="4200"/>
              <a:buNone/>
              <a:defRPr sz="4200"/>
            </a:lvl6pPr>
            <a:lvl7pPr lvl="6" algn="ctr">
              <a:spcBef>
                <a:spcPts val="0"/>
              </a:spcBef>
              <a:spcAft>
                <a:spcPts val="0"/>
              </a:spcAft>
              <a:buSzPts val="4200"/>
              <a:buNone/>
              <a:defRPr sz="4200"/>
            </a:lvl7pPr>
            <a:lvl8pPr lvl="7" algn="ctr">
              <a:spcBef>
                <a:spcPts val="0"/>
              </a:spcBef>
              <a:spcAft>
                <a:spcPts val="0"/>
              </a:spcAft>
              <a:buSzPts val="4200"/>
              <a:buNone/>
              <a:defRPr sz="4200"/>
            </a:lvl8pPr>
            <a:lvl9pPr lvl="8" algn="ctr">
              <a:spcBef>
                <a:spcPts val="0"/>
              </a:spcBef>
              <a:spcAft>
                <a:spcPts val="0"/>
              </a:spcAft>
              <a:buSzPts val="4200"/>
              <a:buNone/>
              <a:defRPr sz="4200"/>
            </a:lvl9pPr>
          </a:lstStyle>
          <a:p>
            <a:endParaRPr/>
          </a:p>
        </p:txBody>
      </p:sp>
      <p:sp>
        <p:nvSpPr>
          <p:cNvPr id="38" name="Google Shape;38;p9"/>
          <p:cNvSpPr txBox="1">
            <a:spLocks noGrp="1"/>
          </p:cNvSpPr>
          <p:nvPr>
            <p:ph type="subTitle" idx="1"/>
          </p:nvPr>
        </p:nvSpPr>
        <p:spPr>
          <a:xfrm>
            <a:off x="265500" y="2803075"/>
            <a:ext cx="4045200" cy="1235100"/>
          </a:xfrm>
          <a:prstGeom prst="rect">
            <a:avLst/>
          </a:prstGeom>
        </p:spPr>
        <p:txBody>
          <a:bodyPr spcFirstLastPara="1" wrap="square" lIns="91425" tIns="91425" rIns="91425" bIns="91425" anchor="t" anchorCtr="0">
            <a:normAutofit/>
          </a:bodyPr>
          <a:lstStyle>
            <a:lvl1pPr lvl="0" algn="ctr">
              <a:lnSpc>
                <a:spcPct val="100000"/>
              </a:lnSpc>
              <a:spcBef>
                <a:spcPts val="0"/>
              </a:spcBef>
              <a:spcAft>
                <a:spcPts val="0"/>
              </a:spcAft>
              <a:buSzPts val="2100"/>
              <a:buNone/>
              <a:defRPr sz="2100"/>
            </a:lvl1pPr>
            <a:lvl2pPr lvl="1" algn="ctr">
              <a:lnSpc>
                <a:spcPct val="100000"/>
              </a:lnSpc>
              <a:spcBef>
                <a:spcPts val="0"/>
              </a:spcBef>
              <a:spcAft>
                <a:spcPts val="0"/>
              </a:spcAft>
              <a:buSzPts val="2100"/>
              <a:buNone/>
              <a:defRPr sz="2100"/>
            </a:lvl2pPr>
            <a:lvl3pPr lvl="2" algn="ctr">
              <a:lnSpc>
                <a:spcPct val="100000"/>
              </a:lnSpc>
              <a:spcBef>
                <a:spcPts val="0"/>
              </a:spcBef>
              <a:spcAft>
                <a:spcPts val="0"/>
              </a:spcAft>
              <a:buSzPts val="2100"/>
              <a:buNone/>
              <a:defRPr sz="2100"/>
            </a:lvl3pPr>
            <a:lvl4pPr lvl="3" algn="ctr">
              <a:lnSpc>
                <a:spcPct val="100000"/>
              </a:lnSpc>
              <a:spcBef>
                <a:spcPts val="0"/>
              </a:spcBef>
              <a:spcAft>
                <a:spcPts val="0"/>
              </a:spcAft>
              <a:buSzPts val="2100"/>
              <a:buNone/>
              <a:defRPr sz="2100"/>
            </a:lvl4pPr>
            <a:lvl5pPr lvl="4" algn="ctr">
              <a:lnSpc>
                <a:spcPct val="100000"/>
              </a:lnSpc>
              <a:spcBef>
                <a:spcPts val="0"/>
              </a:spcBef>
              <a:spcAft>
                <a:spcPts val="0"/>
              </a:spcAft>
              <a:buSzPts val="2100"/>
              <a:buNone/>
              <a:defRPr sz="2100"/>
            </a:lvl5pPr>
            <a:lvl6pPr lvl="5" algn="ctr">
              <a:lnSpc>
                <a:spcPct val="100000"/>
              </a:lnSpc>
              <a:spcBef>
                <a:spcPts val="0"/>
              </a:spcBef>
              <a:spcAft>
                <a:spcPts val="0"/>
              </a:spcAft>
              <a:buSzPts val="2100"/>
              <a:buNone/>
              <a:defRPr sz="2100"/>
            </a:lvl6pPr>
            <a:lvl7pPr lvl="6" algn="ctr">
              <a:lnSpc>
                <a:spcPct val="100000"/>
              </a:lnSpc>
              <a:spcBef>
                <a:spcPts val="0"/>
              </a:spcBef>
              <a:spcAft>
                <a:spcPts val="0"/>
              </a:spcAft>
              <a:buSzPts val="2100"/>
              <a:buNone/>
              <a:defRPr sz="2100"/>
            </a:lvl7pPr>
            <a:lvl8pPr lvl="7" algn="ctr">
              <a:lnSpc>
                <a:spcPct val="100000"/>
              </a:lnSpc>
              <a:spcBef>
                <a:spcPts val="0"/>
              </a:spcBef>
              <a:spcAft>
                <a:spcPts val="0"/>
              </a:spcAft>
              <a:buSzPts val="2100"/>
              <a:buNone/>
              <a:defRPr sz="2100"/>
            </a:lvl8pPr>
            <a:lvl9pPr lvl="8" algn="ctr">
              <a:lnSpc>
                <a:spcPct val="100000"/>
              </a:lnSpc>
              <a:spcBef>
                <a:spcPts val="0"/>
              </a:spcBef>
              <a:spcAft>
                <a:spcPts val="0"/>
              </a:spcAft>
              <a:buSzPts val="2100"/>
              <a:buNone/>
              <a:defRPr sz="2100"/>
            </a:lvl9pPr>
          </a:lstStyle>
          <a:p>
            <a:endParaRPr/>
          </a:p>
        </p:txBody>
      </p:sp>
      <p:sp>
        <p:nvSpPr>
          <p:cNvPr id="39" name="Google Shape;39;p9"/>
          <p:cNvSpPr txBox="1">
            <a:spLocks noGrp="1"/>
          </p:cNvSpPr>
          <p:nvPr>
            <p:ph type="body" idx="2"/>
          </p:nvPr>
        </p:nvSpPr>
        <p:spPr>
          <a:xfrm>
            <a:off x="4939500" y="724075"/>
            <a:ext cx="3837000" cy="3695100"/>
          </a:xfrm>
          <a:prstGeom prst="rect">
            <a:avLst/>
          </a:prstGeom>
        </p:spPr>
        <p:txBody>
          <a:bodyPr spcFirstLastPara="1" wrap="square" lIns="91425" tIns="91425" rIns="91425" bIns="91425" anchor="ctr" anchorCtr="0">
            <a:normAutofit/>
          </a:bodyPr>
          <a:lstStyle>
            <a:lvl1pPr marL="457200" lvl="0" indent="-342900">
              <a:spcBef>
                <a:spcPts val="0"/>
              </a:spcBef>
              <a:spcAft>
                <a:spcPts val="0"/>
              </a:spcAft>
              <a:buSzPts val="1800"/>
              <a:buChar char="●"/>
              <a:defRPr/>
            </a:lvl1pPr>
            <a:lvl2pPr marL="914400" lvl="1" indent="-317500">
              <a:spcBef>
                <a:spcPts val="0"/>
              </a:spcBef>
              <a:spcAft>
                <a:spcPts val="0"/>
              </a:spcAft>
              <a:buSzPts val="1400"/>
              <a:buChar char="○"/>
              <a:defRPr/>
            </a:lvl2pPr>
            <a:lvl3pPr marL="1371600" lvl="2" indent="-317500">
              <a:spcBef>
                <a:spcPts val="0"/>
              </a:spcBef>
              <a:spcAft>
                <a:spcPts val="0"/>
              </a:spcAft>
              <a:buSzPts val="1400"/>
              <a:buChar char="■"/>
              <a:defRPr/>
            </a:lvl3pPr>
            <a:lvl4pPr marL="1828800" lvl="3" indent="-317500">
              <a:spcBef>
                <a:spcPts val="0"/>
              </a:spcBef>
              <a:spcAft>
                <a:spcPts val="0"/>
              </a:spcAft>
              <a:buSzPts val="1400"/>
              <a:buChar char="●"/>
              <a:defRPr/>
            </a:lvl4pPr>
            <a:lvl5pPr marL="2286000" lvl="4" indent="-317500">
              <a:spcBef>
                <a:spcPts val="0"/>
              </a:spcBef>
              <a:spcAft>
                <a:spcPts val="0"/>
              </a:spcAft>
              <a:buSzPts val="1400"/>
              <a:buChar char="○"/>
              <a:defRPr/>
            </a:lvl5pPr>
            <a:lvl6pPr marL="2743200" lvl="5" indent="-317500">
              <a:spcBef>
                <a:spcPts val="0"/>
              </a:spcBef>
              <a:spcAft>
                <a:spcPts val="0"/>
              </a:spcAft>
              <a:buSzPts val="1400"/>
              <a:buChar char="■"/>
              <a:defRPr/>
            </a:lvl6pPr>
            <a:lvl7pPr marL="3200400" lvl="6" indent="-317500">
              <a:spcBef>
                <a:spcPts val="0"/>
              </a:spcBef>
              <a:spcAft>
                <a:spcPts val="0"/>
              </a:spcAft>
              <a:buSzPts val="1400"/>
              <a:buChar char="●"/>
              <a:defRPr/>
            </a:lvl7pPr>
            <a:lvl8pPr marL="3657600" lvl="7" indent="-317500">
              <a:spcBef>
                <a:spcPts val="0"/>
              </a:spcBef>
              <a:spcAft>
                <a:spcPts val="0"/>
              </a:spcAft>
              <a:buSzPts val="1400"/>
              <a:buChar char="○"/>
              <a:defRPr/>
            </a:lvl8pPr>
            <a:lvl9pPr marL="4114800" lvl="8" indent="-317500">
              <a:spcBef>
                <a:spcPts val="0"/>
              </a:spcBef>
              <a:spcAft>
                <a:spcPts val="0"/>
              </a:spcAft>
              <a:buSzPts val="1400"/>
              <a:buChar char="■"/>
              <a:defRPr/>
            </a:lvl9pPr>
          </a:lstStyle>
          <a:p>
            <a:endParaRPr/>
          </a:p>
        </p:txBody>
      </p:sp>
      <p:sp>
        <p:nvSpPr>
          <p:cNvPr id="40" name="Google Shape;40;p9"/>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311700" y="4230575"/>
            <a:ext cx="5998800" cy="605100"/>
          </a:xfrm>
          <a:prstGeom prst="rect">
            <a:avLst/>
          </a:prstGeom>
        </p:spPr>
        <p:txBody>
          <a:bodyPr spcFirstLastPara="1" wrap="square" lIns="91425" tIns="91425" rIns="91425" bIns="91425" anchor="ctr" anchorCtr="0">
            <a:normAutofit/>
          </a:bodyPr>
          <a:lstStyle>
            <a:lvl1pPr marL="457200" lvl="0" indent="-22860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rm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rm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0"/>
              </a:spcBef>
              <a:spcAft>
                <a:spcPts val="0"/>
              </a:spcAft>
              <a:buClr>
                <a:schemeClr val="dk2"/>
              </a:buClr>
              <a:buSzPts val="1400"/>
              <a:buChar char="○"/>
              <a:defRPr>
                <a:solidFill>
                  <a:schemeClr val="dk2"/>
                </a:solidFill>
              </a:defRPr>
            </a:lvl2pPr>
            <a:lvl3pPr marL="1371600" lvl="2" indent="-317500">
              <a:lnSpc>
                <a:spcPct val="115000"/>
              </a:lnSpc>
              <a:spcBef>
                <a:spcPts val="0"/>
              </a:spcBef>
              <a:spcAft>
                <a:spcPts val="0"/>
              </a:spcAft>
              <a:buClr>
                <a:schemeClr val="dk2"/>
              </a:buClr>
              <a:buSzPts val="1400"/>
              <a:buChar char="■"/>
              <a:defRPr>
                <a:solidFill>
                  <a:schemeClr val="dk2"/>
                </a:solidFill>
              </a:defRPr>
            </a:lvl3pPr>
            <a:lvl4pPr marL="1828800" lvl="3" indent="-317500">
              <a:lnSpc>
                <a:spcPct val="115000"/>
              </a:lnSpc>
              <a:spcBef>
                <a:spcPts val="0"/>
              </a:spcBef>
              <a:spcAft>
                <a:spcPts val="0"/>
              </a:spcAft>
              <a:buClr>
                <a:schemeClr val="dk2"/>
              </a:buClr>
              <a:buSzPts val="1400"/>
              <a:buChar char="●"/>
              <a:defRPr>
                <a:solidFill>
                  <a:schemeClr val="dk2"/>
                </a:solidFill>
              </a:defRPr>
            </a:lvl4pPr>
            <a:lvl5pPr marL="2286000" lvl="4" indent="-317500">
              <a:lnSpc>
                <a:spcPct val="115000"/>
              </a:lnSpc>
              <a:spcBef>
                <a:spcPts val="0"/>
              </a:spcBef>
              <a:spcAft>
                <a:spcPts val="0"/>
              </a:spcAft>
              <a:buClr>
                <a:schemeClr val="dk2"/>
              </a:buClr>
              <a:buSzPts val="1400"/>
              <a:buChar char="○"/>
              <a:defRPr>
                <a:solidFill>
                  <a:schemeClr val="dk2"/>
                </a:solidFill>
              </a:defRPr>
            </a:lvl5pPr>
            <a:lvl6pPr marL="2743200" lvl="5" indent="-317500">
              <a:lnSpc>
                <a:spcPct val="115000"/>
              </a:lnSpc>
              <a:spcBef>
                <a:spcPts val="0"/>
              </a:spcBef>
              <a:spcAft>
                <a:spcPts val="0"/>
              </a:spcAft>
              <a:buClr>
                <a:schemeClr val="dk2"/>
              </a:buClr>
              <a:buSzPts val="1400"/>
              <a:buChar char="■"/>
              <a:defRPr>
                <a:solidFill>
                  <a:schemeClr val="dk2"/>
                </a:solidFill>
              </a:defRPr>
            </a:lvl6pPr>
            <a:lvl7pPr marL="3200400" lvl="6" indent="-317500">
              <a:lnSpc>
                <a:spcPct val="115000"/>
              </a:lnSpc>
              <a:spcBef>
                <a:spcPts val="0"/>
              </a:spcBef>
              <a:spcAft>
                <a:spcPts val="0"/>
              </a:spcAft>
              <a:buClr>
                <a:schemeClr val="dk2"/>
              </a:buClr>
              <a:buSzPts val="1400"/>
              <a:buChar char="●"/>
              <a:defRPr>
                <a:solidFill>
                  <a:schemeClr val="dk2"/>
                </a:solidFill>
              </a:defRPr>
            </a:lvl7pPr>
            <a:lvl8pPr marL="3657600" lvl="7" indent="-317500">
              <a:lnSpc>
                <a:spcPct val="115000"/>
              </a:lnSpc>
              <a:spcBef>
                <a:spcPts val="0"/>
              </a:spcBef>
              <a:spcAft>
                <a:spcPts val="0"/>
              </a:spcAft>
              <a:buClr>
                <a:schemeClr val="dk2"/>
              </a:buClr>
              <a:buSzPts val="1400"/>
              <a:buChar char="○"/>
              <a:defRPr>
                <a:solidFill>
                  <a:schemeClr val="dk2"/>
                </a:solidFill>
              </a:defRPr>
            </a:lvl8pPr>
            <a:lvl9pPr marL="4114800" lvl="8" indent="-317500">
              <a:lnSpc>
                <a:spcPct val="115000"/>
              </a:lnSpc>
              <a:spcBef>
                <a:spcPts val="0"/>
              </a:spcBef>
              <a:spcAft>
                <a:spcPts val="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8472458" y="4663217"/>
            <a:ext cx="548700" cy="393600"/>
          </a:xfrm>
          <a:prstGeom prst="rect">
            <a:avLst/>
          </a:prstGeom>
          <a:noFill/>
          <a:ln>
            <a:noFill/>
          </a:ln>
        </p:spPr>
        <p:txBody>
          <a:bodyPr spcFirstLastPara="1" wrap="square" lIns="91425" tIns="91425" rIns="91425" bIns="91425" anchor="ctr" anchorCtr="0">
            <a:normAutofit/>
          </a:bodyPr>
          <a:lstStyle>
            <a:lvl1pPr lvl="0" algn="r">
              <a:buNone/>
              <a:defRPr sz="1000">
                <a:solidFill>
                  <a:schemeClr val="dk2"/>
                </a:solidFill>
              </a:defRPr>
            </a:lvl1pPr>
            <a:lvl2pPr lvl="1" algn="r">
              <a:buNone/>
              <a:defRPr sz="1000">
                <a:solidFill>
                  <a:schemeClr val="dk2"/>
                </a:solidFill>
              </a:defRPr>
            </a:lvl2pPr>
            <a:lvl3pPr lvl="2" algn="r">
              <a:buNone/>
              <a:defRPr sz="1000">
                <a:solidFill>
                  <a:schemeClr val="dk2"/>
                </a:solidFill>
              </a:defRPr>
            </a:lvl3pPr>
            <a:lvl4pPr lvl="3" algn="r">
              <a:buNone/>
              <a:defRPr sz="1000">
                <a:solidFill>
                  <a:schemeClr val="dk2"/>
                </a:solidFill>
              </a:defRPr>
            </a:lvl4pPr>
            <a:lvl5pPr lvl="4" algn="r">
              <a:buNone/>
              <a:defRPr sz="1000">
                <a:solidFill>
                  <a:schemeClr val="dk2"/>
                </a:solidFill>
              </a:defRPr>
            </a:lvl5pPr>
            <a:lvl6pPr lvl="5" algn="r">
              <a:buNone/>
              <a:defRPr sz="1000">
                <a:solidFill>
                  <a:schemeClr val="dk2"/>
                </a:solidFill>
              </a:defRPr>
            </a:lvl6pPr>
            <a:lvl7pPr lvl="6" algn="r">
              <a:buNone/>
              <a:defRPr sz="1000">
                <a:solidFill>
                  <a:schemeClr val="dk2"/>
                </a:solidFill>
              </a:defRPr>
            </a:lvl7pPr>
            <a:lvl8pPr lvl="7" algn="r">
              <a:buNone/>
              <a:defRPr sz="1000">
                <a:solidFill>
                  <a:schemeClr val="dk2"/>
                </a:solidFill>
              </a:defRPr>
            </a:lvl8pPr>
            <a:lvl9pPr lvl="8" algn="r">
              <a:buNone/>
              <a:defRPr sz="1000">
                <a:solidFill>
                  <a:schemeClr val="dk2"/>
                </a:solidFill>
              </a:defRPr>
            </a:lvl9pPr>
          </a:lstStyle>
          <a:p>
            <a:pPr marL="0" lvl="0" indent="0" algn="r" rtl="0">
              <a:spcBef>
                <a:spcPts val="0"/>
              </a:spcBef>
              <a:spcAft>
                <a:spcPts val="0"/>
              </a:spcAft>
              <a:buNone/>
            </a:pPr>
            <a:fld id="{00000000-1234-1234-1234-123412341234}" type="slidenum">
              <a:rPr lang="en"/>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hyperlink" Target="https://ditto-cp.sourceforge.i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3.jpeg"/><Relationship Id="rId7" Type="http://schemas.openxmlformats.org/officeDocument/2006/relationships/image" Target="../media/image19.png"/><Relationship Id="rId2" Type="http://schemas.openxmlformats.org/officeDocument/2006/relationships/notesSlide" Target="../notesSlides/notesSlide12.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hyperlink" Target="https://www.printfriendly.com/" TargetMode="External"/><Relationship Id="rId4" Type="http://schemas.openxmlformats.org/officeDocument/2006/relationships/hyperlink" Target="https://chrome.google.com/webstore/detail/print-friendly-pdf/ohlencieiipommannpdfcmfdpjjmeolj" TargetMode="External"/><Relationship Id="rId9" Type="http://schemas.openxmlformats.org/officeDocument/2006/relationships/image" Target="../media/image21.png"/></Relationships>
</file>

<file path=ppt/slides/_rels/slide1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3.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23.png"/><Relationship Id="rId4" Type="http://schemas.openxmlformats.org/officeDocument/2006/relationships/image" Target="../media/image22.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27.png"/><Relationship Id="rId2" Type="http://schemas.openxmlformats.org/officeDocument/2006/relationships/notesSlide" Target="../notesSlides/notesSlide14.xml"/><Relationship Id="rId1" Type="http://schemas.openxmlformats.org/officeDocument/2006/relationships/slideLayout" Target="../slideLayouts/slideLayout3.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hyperlink" Target="https://greenshot.org/" TargetMode="External"/></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5.xml"/><Relationship Id="rId1" Type="http://schemas.openxmlformats.org/officeDocument/2006/relationships/slideLayout" Target="../slideLayouts/slideLayout3.xml"/><Relationship Id="rId5" Type="http://schemas.openxmlformats.org/officeDocument/2006/relationships/image" Target="../media/image29.png"/><Relationship Id="rId4" Type="http://schemas.openxmlformats.org/officeDocument/2006/relationships/image" Target="../media/image28.png"/></Relationships>
</file>

<file path=ppt/slides/_rels/slide1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7.xml"/><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hyperlink" Target="http://trackly.io/" TargetMode="External"/></Relationships>
</file>

<file path=ppt/slides/_rels/slide1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openxmlformats.org/officeDocument/2006/relationships/image" Target="../media/image34.jpeg"/><Relationship Id="rId5" Type="http://schemas.openxmlformats.org/officeDocument/2006/relationships/image" Target="../media/image33.png"/><Relationship Id="rId4" Type="http://schemas.openxmlformats.org/officeDocument/2006/relationships/image" Target="../media/image32.png"/></Relationships>
</file>

<file path=ppt/slides/_rels/slide19.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jpeg"/><Relationship Id="rId7" Type="http://schemas.openxmlformats.org/officeDocument/2006/relationships/hyperlink" Target="https://www.youtube.com/playlist?list=PLAwoHAdFuMmrJ_LML2WBJG_ITHdD-XVvG" TargetMode="External"/><Relationship Id="rId2" Type="http://schemas.openxmlformats.org/officeDocument/2006/relationships/notesSlide" Target="../notesSlides/notesSlide19.xml"/><Relationship Id="rId1" Type="http://schemas.openxmlformats.org/officeDocument/2006/relationships/slideLayout" Target="../slideLayouts/slideLayout3.xml"/><Relationship Id="rId6" Type="http://schemas.openxmlformats.org/officeDocument/2006/relationships/hyperlink" Target="https://tineye.com/" TargetMode="External"/><Relationship Id="rId5" Type="http://schemas.openxmlformats.org/officeDocument/2006/relationships/hyperlink" Target="https://scholar.google.com/" TargetMode="External"/><Relationship Id="rId10" Type="http://schemas.openxmlformats.org/officeDocument/2006/relationships/image" Target="../media/image37.png"/><Relationship Id="rId4" Type="http://schemas.openxmlformats.org/officeDocument/2006/relationships/hyperlink" Target="https://ahrefs.com/blog/google-advanced-search-operators/" TargetMode="External"/><Relationship Id="rId9" Type="http://schemas.openxmlformats.org/officeDocument/2006/relationships/image" Target="../media/image36.png"/></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38.png"/></Relationships>
</file>

<file path=ppt/slides/_rels/slide2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1.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hyperlink" Target="https://www.stardock.com/products/start11/" TargetMode="External"/></Relationships>
</file>

<file path=ppt/slides/_rels/slide2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41.jpeg"/></Relationships>
</file>

<file path=ppt/slides/_rels/slide2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3.xml"/><Relationship Id="rId1" Type="http://schemas.openxmlformats.org/officeDocument/2006/relationships/slideLayout" Target="../slideLayouts/slideLayout3.xml"/><Relationship Id="rId5" Type="http://schemas.openxmlformats.org/officeDocument/2006/relationships/image" Target="../media/image43.png"/><Relationship Id="rId4" Type="http://schemas.openxmlformats.org/officeDocument/2006/relationships/image" Target="../media/image42.jpeg"/></Relationships>
</file>

<file path=ppt/slides/_rels/slide2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4.xml"/><Relationship Id="rId1" Type="http://schemas.openxmlformats.org/officeDocument/2006/relationships/slideLayout" Target="../slideLayouts/slideLayout3.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2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5.xml"/><Relationship Id="rId1" Type="http://schemas.openxmlformats.org/officeDocument/2006/relationships/slideLayout" Target="../slideLayouts/slideLayout3.xml"/><Relationship Id="rId4" Type="http://schemas.openxmlformats.org/officeDocument/2006/relationships/hyperlink" Target="https://www.omegavp.com/articles/introduction-to-large-language-models/" TargetMode="External"/></Relationships>
</file>

<file path=ppt/slides/_rels/slide2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48.png"/><Relationship Id="rId4" Type="http://schemas.openxmlformats.org/officeDocument/2006/relationships/image" Target="../media/image47.png"/></Relationships>
</file>

<file path=ppt/slides/_rels/slide2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7.xml"/><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8.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9.xml"/><Relationship Id="rId1" Type="http://schemas.openxmlformats.org/officeDocument/2006/relationships/slideLayout" Target="../slideLayouts/slideLayout3.xml"/><Relationship Id="rId4" Type="http://schemas.openxmlformats.org/officeDocument/2006/relationships/hyperlink" Target="https://storage.courtlistener.com/recap/gov.uscourts.nysd.575368/gov.uscourts.nysd.575368.31.0_1.pdf" TargetMode="Externa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0.xml"/><Relationship Id="rId1" Type="http://schemas.openxmlformats.org/officeDocument/2006/relationships/slideLayout" Target="../slideLayouts/slideLayout3.xml"/><Relationship Id="rId5" Type="http://schemas.openxmlformats.org/officeDocument/2006/relationships/image" Target="../media/image50.png"/><Relationship Id="rId4" Type="http://schemas.openxmlformats.org/officeDocument/2006/relationships/image" Target="../media/image49.png"/></Relationships>
</file>

<file path=ppt/slides/_rels/slide31.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3.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hyperlink" Target="https://gamma.app/"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3.jpeg"/><Relationship Id="rId7" Type="http://schemas.openxmlformats.org/officeDocument/2006/relationships/image" Target="../media/image56.png"/><Relationship Id="rId2" Type="http://schemas.openxmlformats.org/officeDocument/2006/relationships/notesSlide" Target="../notesSlides/notesSlide32.xml"/><Relationship Id="rId1" Type="http://schemas.openxmlformats.org/officeDocument/2006/relationships/slideLayout" Target="../slideLayouts/slideLayout3.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hyperlink" Target="https://chat.openai.com/" TargetMode="External"/></Relationships>
</file>

<file path=ppt/slides/_rels/slide3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3.xml"/><Relationship Id="rId1" Type="http://schemas.openxmlformats.org/officeDocument/2006/relationships/slideLayout" Target="../slideLayouts/slideLayout3.xml"/><Relationship Id="rId6" Type="http://schemas.openxmlformats.org/officeDocument/2006/relationships/image" Target="../media/image59.png"/><Relationship Id="rId5" Type="http://schemas.openxmlformats.org/officeDocument/2006/relationships/image" Target="../media/image58.png"/><Relationship Id="rId4" Type="http://schemas.openxmlformats.org/officeDocument/2006/relationships/image" Target="../media/image57.png"/></Relationships>
</file>

<file path=ppt/slides/_rels/slide3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4.xml"/><Relationship Id="rId1" Type="http://schemas.openxmlformats.org/officeDocument/2006/relationships/slideLayout" Target="../slideLayouts/slideLayout3.xml"/><Relationship Id="rId4" Type="http://schemas.openxmlformats.org/officeDocument/2006/relationships/image" Target="../media/image60.png"/></Relationships>
</file>

<file path=ppt/slides/_rels/slide3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3.xml"/><Relationship Id="rId6" Type="http://schemas.openxmlformats.org/officeDocument/2006/relationships/image" Target="../media/image63.png"/><Relationship Id="rId5" Type="http://schemas.openxmlformats.org/officeDocument/2006/relationships/image" Target="../media/image62.png"/><Relationship Id="rId4" Type="http://schemas.openxmlformats.org/officeDocument/2006/relationships/image" Target="../media/image61.png"/></Relationships>
</file>

<file path=ppt/slides/_rels/slide3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6.xml"/><Relationship Id="rId1" Type="http://schemas.openxmlformats.org/officeDocument/2006/relationships/slideLayout" Target="../slideLayouts/slideLayout3.xml"/><Relationship Id="rId4" Type="http://schemas.openxmlformats.org/officeDocument/2006/relationships/image" Target="../media/image64.png"/></Relationships>
</file>

<file path=ppt/slides/_rels/slide3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7.xml"/><Relationship Id="rId1" Type="http://schemas.openxmlformats.org/officeDocument/2006/relationships/slideLayout" Target="../slideLayouts/slideLayout3.xml"/><Relationship Id="rId5" Type="http://schemas.openxmlformats.org/officeDocument/2006/relationships/image" Target="../media/image66.png"/><Relationship Id="rId4" Type="http://schemas.openxmlformats.org/officeDocument/2006/relationships/image" Target="../media/image65.png"/></Relationships>
</file>

<file path=ppt/slides/_rels/slide3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67.png"/></Relationships>
</file>

<file path=ppt/slides/_rels/slide4.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3.jpeg"/><Relationship Id="rId7"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5.png"/><Relationship Id="rId5" Type="http://schemas.openxmlformats.org/officeDocument/2006/relationships/hyperlink" Target="https://chrome.google.com/webstore/detail/simple-search/bbpcngjcblhpkhadnbhgdjhmidojegha" TargetMode="External"/><Relationship Id="rId4" Type="http://schemas.openxmlformats.org/officeDocument/2006/relationships/image" Target="../media/image4.png"/></Relationships>
</file>

<file path=ppt/slides/_rels/slide40.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68.png"/></Relationships>
</file>

<file path=ppt/slides/_rels/slide41.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1.xml"/><Relationship Id="rId1" Type="http://schemas.openxmlformats.org/officeDocument/2006/relationships/slideLayout" Target="../slideLayouts/slideLayout3.xml"/><Relationship Id="rId4" Type="http://schemas.openxmlformats.org/officeDocument/2006/relationships/image" Target="../media/image69.png"/></Relationships>
</file>

<file path=ppt/slides/_rels/slide4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2.xml"/><Relationship Id="rId1" Type="http://schemas.openxmlformats.org/officeDocument/2006/relationships/slideLayout" Target="../slideLayouts/slideLayout3.xml"/><Relationship Id="rId4" Type="http://schemas.openxmlformats.org/officeDocument/2006/relationships/image" Target="../media/image70.png"/></Relationships>
</file>

<file path=ppt/slides/_rels/slide4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3.xml"/><Relationship Id="rId1" Type="http://schemas.openxmlformats.org/officeDocument/2006/relationships/slideLayout" Target="../slideLayouts/slideLayout3.xml"/><Relationship Id="rId4" Type="http://schemas.openxmlformats.org/officeDocument/2006/relationships/image" Target="../media/image71.png"/></Relationships>
</file>

<file path=ppt/slides/_rels/slide4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4.xml"/><Relationship Id="rId1" Type="http://schemas.openxmlformats.org/officeDocument/2006/relationships/slideLayout" Target="../slideLayouts/slideLayout3.xml"/><Relationship Id="rId4" Type="http://schemas.openxmlformats.org/officeDocument/2006/relationships/image" Target="../media/image72.png"/></Relationships>
</file>

<file path=ppt/slides/_rels/slide4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5.xml"/><Relationship Id="rId1" Type="http://schemas.openxmlformats.org/officeDocument/2006/relationships/slideLayout" Target="../slideLayouts/slideLayout3.xml"/><Relationship Id="rId4" Type="http://schemas.openxmlformats.org/officeDocument/2006/relationships/image" Target="../media/image73.png"/></Relationships>
</file>

<file path=ppt/slides/_rels/slide4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6.xml"/><Relationship Id="rId1" Type="http://schemas.openxmlformats.org/officeDocument/2006/relationships/slideLayout" Target="../slideLayouts/slideLayout3.xml"/><Relationship Id="rId4" Type="http://schemas.openxmlformats.org/officeDocument/2006/relationships/image" Target="../media/image74.png"/></Relationships>
</file>

<file path=ppt/slides/_rels/slide4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7.xml"/><Relationship Id="rId1" Type="http://schemas.openxmlformats.org/officeDocument/2006/relationships/slideLayout" Target="../slideLayouts/slideLayout3.xml"/><Relationship Id="rId4" Type="http://schemas.openxmlformats.org/officeDocument/2006/relationships/image" Target="../media/image75.png"/></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6.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6.xml"/><Relationship Id="rId1" Type="http://schemas.openxmlformats.org/officeDocument/2006/relationships/slideLayout" Target="../slideLayouts/slideLayout3.xml"/><Relationship Id="rId5" Type="http://schemas.openxmlformats.org/officeDocument/2006/relationships/image" Target="../media/image9.png"/><Relationship Id="rId4" Type="http://schemas.openxmlformats.org/officeDocument/2006/relationships/hyperlink" Target="https://chrome.google.com/webstore/detail/ublock-origin/cjpalhdlnbpafiamejdnhcphjbkeiagm" TargetMode="External"/></Relationships>
</file>

<file path=ppt/slides/_rels/slide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0.png"/></Relationships>
</file>

<file path=ppt/slides/_rels/slide8.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4.png"/></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3"/>
        <p:cNvGrpSpPr/>
        <p:nvPr/>
      </p:nvGrpSpPr>
      <p:grpSpPr>
        <a:xfrm>
          <a:off x="0" y="0"/>
          <a:ext cx="0" cy="0"/>
          <a:chOff x="0" y="0"/>
          <a:chExt cx="0" cy="0"/>
        </a:xfrm>
      </p:grpSpPr>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General Productivity section</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b="1">
                <a:latin typeface="Proxima Nova"/>
                <a:hlinkClick r:id="rId4"/>
              </a:rPr>
              <a:t>Ditto</a:t>
            </a:r>
            <a:endParaRPr lang="en-US" b="1">
              <a:latin typeface="Proxima Nova"/>
            </a:endParaRPr>
          </a:p>
          <a:p>
            <a:pPr marL="0" indent="0">
              <a:lnSpc>
                <a:spcPct val="114999"/>
              </a:lnSpc>
              <a:spcAft>
                <a:spcPts val="1200"/>
              </a:spcAft>
              <a:buNone/>
            </a:pPr>
            <a:r>
              <a:rPr lang="en-US">
                <a:solidFill>
                  <a:schemeClr val="tx1"/>
                </a:solidFill>
                <a:latin typeface="Proxima Nova"/>
              </a:rPr>
              <a:t>Windows app</a:t>
            </a:r>
          </a:p>
          <a:p>
            <a:pPr marL="285750" indent="-285750">
              <a:lnSpc>
                <a:spcPct val="114999"/>
              </a:lnSpc>
              <a:spcAft>
                <a:spcPts val="1200"/>
              </a:spcAft>
            </a:pPr>
            <a:r>
              <a:rPr lang="en-US">
                <a:solidFill>
                  <a:schemeClr val="tx1"/>
                </a:solidFill>
                <a:latin typeface="Proxima Nova"/>
              </a:rPr>
              <a:t>Paste in plain text (</a:t>
            </a:r>
            <a:r>
              <a:rPr lang="en-US" err="1">
                <a:solidFill>
                  <a:schemeClr val="tx1"/>
                </a:solidFill>
                <a:latin typeface="Proxima Nova"/>
              </a:rPr>
              <a:t>Ctrl+Shift+V</a:t>
            </a:r>
            <a:r>
              <a:rPr lang="en-US">
                <a:solidFill>
                  <a:schemeClr val="tx1"/>
                </a:solidFill>
                <a:latin typeface="Proxima Nova"/>
              </a:rPr>
              <a:t>)</a:t>
            </a:r>
          </a:p>
          <a:p>
            <a:pPr marL="285750" indent="-285750">
              <a:lnSpc>
                <a:spcPct val="114999"/>
              </a:lnSpc>
            </a:pPr>
            <a:endParaRPr lang="en-US">
              <a:solidFill>
                <a:schemeClr val="tx1"/>
              </a:solidFill>
              <a:latin typeface="Proxima Nova"/>
              <a:ea typeface="Proxima Nova"/>
            </a:endParaRPr>
          </a:p>
          <a:p>
            <a:pPr marL="285750" indent="-285750">
              <a:lnSpc>
                <a:spcPct val="114999"/>
              </a:lnSpc>
              <a:spcAft>
                <a:spcPts val="1200"/>
              </a:spcAft>
            </a:pPr>
            <a:endParaRPr lang="en-US">
              <a:solidFill>
                <a:schemeClr val="tx1"/>
              </a:solidFill>
              <a:latin typeface="Proxima Nova"/>
              <a:ea typeface="Proxima Nova"/>
              <a:cs typeface="Times New Roman"/>
            </a:endParaRPr>
          </a:p>
          <a:p>
            <a:pPr marL="596900" lvl="1" indent="0">
              <a:lnSpc>
                <a:spcPct val="114999"/>
              </a:lnSpc>
              <a:spcAft>
                <a:spcPts val="1200"/>
              </a:spcAft>
              <a:buNone/>
            </a:pPr>
            <a:endParaRPr lang="en-US">
              <a:solidFill>
                <a:schemeClr val="tx1"/>
              </a:solidFill>
              <a:latin typeface="Proxima Nova"/>
              <a:ea typeface="Proxima Nova"/>
              <a:cs typeface="Proxima Nova"/>
            </a:endParaRPr>
          </a:p>
        </p:txBody>
      </p:sp>
      <p:pic>
        <p:nvPicPr>
          <p:cNvPr id="2" name="Picture 2" descr="A picture containing text, clipart&#10;&#10;Description automatically generated">
            <a:extLst>
              <a:ext uri="{FF2B5EF4-FFF2-40B4-BE49-F238E27FC236}">
                <a16:creationId xmlns:a16="http://schemas.microsoft.com/office/drawing/2014/main" id="{DFC5B69F-4553-02F3-7DF2-D9F1CE0799EA}"/>
              </a:ext>
            </a:extLst>
          </p:cNvPr>
          <p:cNvPicPr>
            <a:picLocks noChangeAspect="1"/>
          </p:cNvPicPr>
          <p:nvPr/>
        </p:nvPicPr>
        <p:blipFill>
          <a:blip r:embed="rId5"/>
          <a:stretch>
            <a:fillRect/>
          </a:stretch>
        </p:blipFill>
        <p:spPr>
          <a:xfrm>
            <a:off x="6620494" y="1428750"/>
            <a:ext cx="1143000" cy="1143000"/>
          </a:xfrm>
          <a:prstGeom prst="rect">
            <a:avLst/>
          </a:prstGeom>
        </p:spPr>
      </p:pic>
      <p:pic>
        <p:nvPicPr>
          <p:cNvPr id="3" name="Picture 3">
            <a:extLst>
              <a:ext uri="{FF2B5EF4-FFF2-40B4-BE49-F238E27FC236}">
                <a16:creationId xmlns:a16="http://schemas.microsoft.com/office/drawing/2014/main" id="{B72C6F56-4E3B-D0F2-7DA7-2E6A1198BC60}"/>
              </a:ext>
            </a:extLst>
          </p:cNvPr>
          <p:cNvPicPr>
            <a:picLocks noChangeAspect="1"/>
          </p:cNvPicPr>
          <p:nvPr/>
        </p:nvPicPr>
        <p:blipFill>
          <a:blip r:embed="rId6"/>
          <a:stretch>
            <a:fillRect/>
          </a:stretch>
        </p:blipFill>
        <p:spPr>
          <a:xfrm>
            <a:off x="3950030" y="991850"/>
            <a:ext cx="4717472" cy="3174643"/>
          </a:xfrm>
          <a:prstGeom prst="rect">
            <a:avLst/>
          </a:prstGeom>
        </p:spPr>
      </p:pic>
    </p:spTree>
    <p:extLst>
      <p:ext uri="{BB962C8B-B14F-4D97-AF65-F5344CB8AC3E}">
        <p14:creationId xmlns:p14="http://schemas.microsoft.com/office/powerpoint/2010/main" val="4818308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General Productivity section</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b="1">
                <a:solidFill>
                  <a:schemeClr val="tx1"/>
                </a:solidFill>
                <a:latin typeface="Proxima Nova"/>
              </a:rPr>
              <a:t>Clipboard history and clipboard syncing</a:t>
            </a:r>
          </a:p>
          <a:p>
            <a:pPr marL="285750" indent="-285750">
              <a:lnSpc>
                <a:spcPct val="114999"/>
              </a:lnSpc>
            </a:pPr>
            <a:endParaRPr lang="en-US">
              <a:latin typeface="Proxima Nova"/>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4" name="Picture 4" descr="Graphical user interface, application&#10;&#10;Description automatically generated">
            <a:extLst>
              <a:ext uri="{FF2B5EF4-FFF2-40B4-BE49-F238E27FC236}">
                <a16:creationId xmlns:a16="http://schemas.microsoft.com/office/drawing/2014/main" id="{7DF79FF9-6BEC-1AF9-32C4-2D0CB127A127}"/>
              </a:ext>
            </a:extLst>
          </p:cNvPr>
          <p:cNvPicPr>
            <a:picLocks noChangeAspect="1"/>
          </p:cNvPicPr>
          <p:nvPr/>
        </p:nvPicPr>
        <p:blipFill>
          <a:blip r:embed="rId4"/>
          <a:stretch>
            <a:fillRect/>
          </a:stretch>
        </p:blipFill>
        <p:spPr>
          <a:xfrm>
            <a:off x="1760517" y="34240"/>
            <a:ext cx="5652654" cy="5112132"/>
          </a:xfrm>
          <a:prstGeom prst="rect">
            <a:avLst/>
          </a:prstGeom>
        </p:spPr>
      </p:pic>
    </p:spTree>
    <p:extLst>
      <p:ext uri="{BB962C8B-B14F-4D97-AF65-F5344CB8AC3E}">
        <p14:creationId xmlns:p14="http://schemas.microsoft.com/office/powerpoint/2010/main" val="6922810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General Productivity section</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a:latin typeface="Proxima Nova"/>
                <a:hlinkClick r:id="rId4"/>
              </a:rPr>
              <a:t>Print Friendly and PDF</a:t>
            </a:r>
            <a:r>
              <a:rPr lang="en-US">
                <a:latin typeface="Proxima Nova"/>
              </a:rPr>
              <a:t> (</a:t>
            </a:r>
            <a:r>
              <a:rPr lang="en-US">
                <a:latin typeface="Proxima Nova"/>
                <a:hlinkClick r:id="rId5"/>
              </a:rPr>
              <a:t>https://www.printfriendly.com/</a:t>
            </a:r>
            <a:r>
              <a:rPr lang="en-US">
                <a:latin typeface="Proxima Nova"/>
              </a:rPr>
              <a:t>)</a:t>
            </a:r>
            <a:r>
              <a:rPr lang="en-US"/>
              <a:t> </a:t>
            </a:r>
            <a:r>
              <a:rPr lang="en-US">
                <a:latin typeface="Proxima Nova"/>
              </a:rPr>
              <a:t>Browser extension</a:t>
            </a:r>
            <a:endParaRPr lang="en-US">
              <a:latin typeface="Proxima Nova"/>
              <a:ea typeface="Proxima Nova"/>
              <a:cs typeface="Proxima Nova"/>
            </a:endParaRPr>
          </a:p>
        </p:txBody>
      </p:sp>
      <p:pic>
        <p:nvPicPr>
          <p:cNvPr id="3" name="Picture 2">
            <a:extLst>
              <a:ext uri="{FF2B5EF4-FFF2-40B4-BE49-F238E27FC236}">
                <a16:creationId xmlns:a16="http://schemas.microsoft.com/office/drawing/2014/main" id="{99064EC6-272D-AB1C-2146-7A81C8960B6E}"/>
              </a:ext>
            </a:extLst>
          </p:cNvPr>
          <p:cNvPicPr>
            <a:picLocks noChangeAspect="1"/>
          </p:cNvPicPr>
          <p:nvPr/>
        </p:nvPicPr>
        <p:blipFill>
          <a:blip r:embed="rId6"/>
          <a:stretch>
            <a:fillRect/>
          </a:stretch>
        </p:blipFill>
        <p:spPr>
          <a:xfrm>
            <a:off x="380533" y="1599709"/>
            <a:ext cx="4669770" cy="275874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a:extLst>
              <a:ext uri="{FF2B5EF4-FFF2-40B4-BE49-F238E27FC236}">
                <a16:creationId xmlns:a16="http://schemas.microsoft.com/office/drawing/2014/main" id="{DB6068BB-EA48-E047-B86B-0DC89F2BD292}"/>
              </a:ext>
            </a:extLst>
          </p:cNvPr>
          <p:cNvPicPr>
            <a:picLocks noChangeAspect="1"/>
          </p:cNvPicPr>
          <p:nvPr/>
        </p:nvPicPr>
        <p:blipFill>
          <a:blip r:embed="rId7"/>
          <a:stretch>
            <a:fillRect/>
          </a:stretch>
        </p:blipFill>
        <p:spPr>
          <a:xfrm>
            <a:off x="4764557" y="241881"/>
            <a:ext cx="4067743" cy="676369"/>
          </a:xfrm>
          <a:prstGeom prst="rect">
            <a:avLst/>
          </a:prstGeom>
        </p:spPr>
      </p:pic>
      <p:sp>
        <p:nvSpPr>
          <p:cNvPr id="6" name="Oval 5">
            <a:extLst>
              <a:ext uri="{FF2B5EF4-FFF2-40B4-BE49-F238E27FC236}">
                <a16:creationId xmlns:a16="http://schemas.microsoft.com/office/drawing/2014/main" id="{1A175CBF-D8B1-72F6-3BFC-29434E40FFFD}"/>
              </a:ext>
            </a:extLst>
          </p:cNvPr>
          <p:cNvSpPr/>
          <p:nvPr/>
        </p:nvSpPr>
        <p:spPr>
          <a:xfrm>
            <a:off x="6310993" y="345550"/>
            <a:ext cx="473528" cy="67636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72317550-B3E4-451E-A10F-D08A5DBA23EA}"/>
              </a:ext>
            </a:extLst>
          </p:cNvPr>
          <p:cNvPicPr>
            <a:picLocks noChangeAspect="1"/>
          </p:cNvPicPr>
          <p:nvPr/>
        </p:nvPicPr>
        <p:blipFill>
          <a:blip r:embed="rId8"/>
          <a:stretch>
            <a:fillRect/>
          </a:stretch>
        </p:blipFill>
        <p:spPr>
          <a:xfrm>
            <a:off x="2377002" y="532298"/>
            <a:ext cx="4564300" cy="436932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0" name="Picture 9">
            <a:extLst>
              <a:ext uri="{FF2B5EF4-FFF2-40B4-BE49-F238E27FC236}">
                <a16:creationId xmlns:a16="http://schemas.microsoft.com/office/drawing/2014/main" id="{E0569EBE-FE9E-719F-5F6A-C7BB5AFB2064}"/>
              </a:ext>
            </a:extLst>
          </p:cNvPr>
          <p:cNvPicPr>
            <a:picLocks noChangeAspect="1"/>
          </p:cNvPicPr>
          <p:nvPr/>
        </p:nvPicPr>
        <p:blipFill>
          <a:blip r:embed="rId9"/>
          <a:stretch>
            <a:fillRect/>
          </a:stretch>
        </p:blipFill>
        <p:spPr>
          <a:xfrm>
            <a:off x="3537257" y="511490"/>
            <a:ext cx="4855464" cy="4390129"/>
          </a:xfrm>
          <a:prstGeom prst="rect">
            <a:avLst/>
          </a:prstGeom>
        </p:spPr>
      </p:pic>
    </p:spTree>
    <p:extLst>
      <p:ext uri="{BB962C8B-B14F-4D97-AF65-F5344CB8AC3E}">
        <p14:creationId xmlns:p14="http://schemas.microsoft.com/office/powerpoint/2010/main" val="3360688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General Productivity section</a:t>
            </a:r>
            <a:endParaRPr b="1">
              <a:latin typeface="Proxima Nova"/>
              <a:ea typeface="Proxima Nova"/>
              <a:cs typeface="Proxima Nova"/>
              <a:sym typeface="Proxima Nova"/>
            </a:endParaRPr>
          </a:p>
        </p:txBody>
      </p:sp>
      <p:sp>
        <p:nvSpPr>
          <p:cNvPr id="4" name="Text Placeholder 3">
            <a:extLst>
              <a:ext uri="{FF2B5EF4-FFF2-40B4-BE49-F238E27FC236}">
                <a16:creationId xmlns:a16="http://schemas.microsoft.com/office/drawing/2014/main" id="{8E8F221E-B9E0-E70A-A2F6-0BB126309960}"/>
              </a:ext>
            </a:extLst>
          </p:cNvPr>
          <p:cNvSpPr>
            <a:spLocks noGrp="1"/>
          </p:cNvSpPr>
          <p:nvPr>
            <p:ph type="body" idx="1"/>
          </p:nvPr>
        </p:nvSpPr>
        <p:spPr>
          <a:xfrm>
            <a:off x="568525" y="918250"/>
            <a:ext cx="8520600" cy="3416400"/>
          </a:xfrm>
        </p:spPr>
        <p:txBody>
          <a:bodyPr/>
          <a:lstStyle/>
          <a:p>
            <a:endParaRPr lang="en-US"/>
          </a:p>
        </p:txBody>
      </p:sp>
      <p:pic>
        <p:nvPicPr>
          <p:cNvPr id="9" name="Picture 8">
            <a:extLst>
              <a:ext uri="{FF2B5EF4-FFF2-40B4-BE49-F238E27FC236}">
                <a16:creationId xmlns:a16="http://schemas.microsoft.com/office/drawing/2014/main" id="{BF869CD6-679E-9D23-3A3E-5DEB1AB886AE}"/>
              </a:ext>
            </a:extLst>
          </p:cNvPr>
          <p:cNvPicPr>
            <a:picLocks noChangeAspect="1"/>
          </p:cNvPicPr>
          <p:nvPr/>
        </p:nvPicPr>
        <p:blipFill>
          <a:blip r:embed="rId4"/>
          <a:stretch>
            <a:fillRect/>
          </a:stretch>
        </p:blipFill>
        <p:spPr>
          <a:xfrm>
            <a:off x="165697" y="116601"/>
            <a:ext cx="7352806" cy="4585858"/>
          </a:xfrm>
          <a:prstGeom prst="rect">
            <a:avLst/>
          </a:prstGeom>
        </p:spPr>
      </p:pic>
      <p:pic>
        <p:nvPicPr>
          <p:cNvPr id="12" name="Picture 11">
            <a:extLst>
              <a:ext uri="{FF2B5EF4-FFF2-40B4-BE49-F238E27FC236}">
                <a16:creationId xmlns:a16="http://schemas.microsoft.com/office/drawing/2014/main" id="{BFDAB613-3629-A51D-66D6-DB1397F6137E}"/>
              </a:ext>
            </a:extLst>
          </p:cNvPr>
          <p:cNvPicPr>
            <a:picLocks noChangeAspect="1"/>
          </p:cNvPicPr>
          <p:nvPr/>
        </p:nvPicPr>
        <p:blipFill>
          <a:blip r:embed="rId5"/>
          <a:stretch>
            <a:fillRect/>
          </a:stretch>
        </p:blipFill>
        <p:spPr>
          <a:xfrm>
            <a:off x="1680373" y="441041"/>
            <a:ext cx="6296904" cy="230537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4" name="Picture 13">
            <a:extLst>
              <a:ext uri="{FF2B5EF4-FFF2-40B4-BE49-F238E27FC236}">
                <a16:creationId xmlns:a16="http://schemas.microsoft.com/office/drawing/2014/main" id="{C2A311D6-2F18-26C2-96C9-BA894CF89EEB}"/>
              </a:ext>
            </a:extLst>
          </p:cNvPr>
          <p:cNvPicPr>
            <a:picLocks noChangeAspect="1"/>
          </p:cNvPicPr>
          <p:nvPr/>
        </p:nvPicPr>
        <p:blipFill>
          <a:blip r:embed="rId6"/>
          <a:stretch>
            <a:fillRect/>
          </a:stretch>
        </p:blipFill>
        <p:spPr>
          <a:xfrm>
            <a:off x="3478242" y="961741"/>
            <a:ext cx="5555293" cy="4047131"/>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3497286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General Productivity section</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b="1">
                <a:latin typeface="Proxima Nova"/>
                <a:hlinkClick r:id="rId4"/>
              </a:rPr>
              <a:t>Greenshot</a:t>
            </a:r>
            <a:endParaRPr lang="en-US"/>
          </a:p>
          <a:p>
            <a:pPr marL="0" indent="0">
              <a:lnSpc>
                <a:spcPct val="114999"/>
              </a:lnSpc>
              <a:spcAft>
                <a:spcPts val="1200"/>
              </a:spcAft>
              <a:buNone/>
            </a:pPr>
            <a:r>
              <a:rPr lang="en-US">
                <a:latin typeface="Proxima Nova"/>
              </a:rPr>
              <a:t>Mac and Windows app</a:t>
            </a:r>
          </a:p>
          <a:p>
            <a:pPr marL="285750" indent="-285750">
              <a:lnSpc>
                <a:spcPct val="114999"/>
              </a:lnSpc>
              <a:spcAft>
                <a:spcPts val="1200"/>
              </a:spcAft>
            </a:pPr>
            <a:r>
              <a:rPr lang="en-US">
                <a:latin typeface="Proxima Nova"/>
              </a:rPr>
              <a:t>Powerful screen shot utility</a:t>
            </a:r>
          </a:p>
          <a:p>
            <a:pPr marL="285750" indent="-285750">
              <a:lnSpc>
                <a:spcPct val="114999"/>
              </a:lnSpc>
              <a:spcAft>
                <a:spcPts val="1200"/>
              </a:spcAft>
            </a:pPr>
            <a:endParaRPr lang="en-US">
              <a:ea typeface="Proxima Nova"/>
            </a:endParaRPr>
          </a:p>
          <a:p>
            <a:pPr marL="285750" indent="-285750">
              <a:lnSpc>
                <a:spcPct val="114999"/>
              </a:lnSpc>
            </a:pPr>
            <a:endParaRPr lang="en-US">
              <a:latin typeface="Proxima Nova"/>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4" name="Picture 4" descr="A picture containing text, clock&#10;&#10;Description automatically generated">
            <a:extLst>
              <a:ext uri="{FF2B5EF4-FFF2-40B4-BE49-F238E27FC236}">
                <a16:creationId xmlns:a16="http://schemas.microsoft.com/office/drawing/2014/main" id="{057EF287-FC66-0A5F-5091-3E1F120DB7CA}"/>
              </a:ext>
            </a:extLst>
          </p:cNvPr>
          <p:cNvPicPr>
            <a:picLocks noChangeAspect="1"/>
          </p:cNvPicPr>
          <p:nvPr/>
        </p:nvPicPr>
        <p:blipFill>
          <a:blip r:embed="rId5"/>
          <a:stretch>
            <a:fillRect/>
          </a:stretch>
        </p:blipFill>
        <p:spPr>
          <a:xfrm>
            <a:off x="5746173" y="2247111"/>
            <a:ext cx="2743200" cy="649278"/>
          </a:xfrm>
          <a:prstGeom prst="rect">
            <a:avLst/>
          </a:prstGeom>
        </p:spPr>
      </p:pic>
      <p:pic>
        <p:nvPicPr>
          <p:cNvPr id="5" name="Picture 5" descr="Graphical user interface, text, application, email&#10;&#10;Description automatically generated">
            <a:extLst>
              <a:ext uri="{FF2B5EF4-FFF2-40B4-BE49-F238E27FC236}">
                <a16:creationId xmlns:a16="http://schemas.microsoft.com/office/drawing/2014/main" id="{C295D3F6-ABDB-6209-90F7-FCED31845F82}"/>
              </a:ext>
            </a:extLst>
          </p:cNvPr>
          <p:cNvPicPr>
            <a:picLocks noChangeAspect="1"/>
          </p:cNvPicPr>
          <p:nvPr/>
        </p:nvPicPr>
        <p:blipFill>
          <a:blip r:embed="rId6"/>
          <a:stretch>
            <a:fillRect/>
          </a:stretch>
        </p:blipFill>
        <p:spPr>
          <a:xfrm>
            <a:off x="1285503" y="3698"/>
            <a:ext cx="4324102" cy="5128682"/>
          </a:xfrm>
          <a:prstGeom prst="rect">
            <a:avLst/>
          </a:prstGeom>
        </p:spPr>
      </p:pic>
      <p:pic>
        <p:nvPicPr>
          <p:cNvPr id="2" name="Picture 2" descr="Graphical user interface, application&#10;&#10;Description automatically generated">
            <a:extLst>
              <a:ext uri="{FF2B5EF4-FFF2-40B4-BE49-F238E27FC236}">
                <a16:creationId xmlns:a16="http://schemas.microsoft.com/office/drawing/2014/main" id="{F28118B1-7856-19CB-92B7-540CB718521D}"/>
              </a:ext>
            </a:extLst>
          </p:cNvPr>
          <p:cNvPicPr>
            <a:picLocks noChangeAspect="1"/>
          </p:cNvPicPr>
          <p:nvPr/>
        </p:nvPicPr>
        <p:blipFill>
          <a:blip r:embed="rId7"/>
          <a:stretch>
            <a:fillRect/>
          </a:stretch>
        </p:blipFill>
        <p:spPr>
          <a:xfrm>
            <a:off x="365166" y="-2892"/>
            <a:ext cx="8710549" cy="5149281"/>
          </a:xfrm>
          <a:prstGeom prst="rect">
            <a:avLst/>
          </a:prstGeom>
        </p:spPr>
      </p:pic>
    </p:spTree>
    <p:extLst>
      <p:ext uri="{BB962C8B-B14F-4D97-AF65-F5344CB8AC3E}">
        <p14:creationId xmlns:p14="http://schemas.microsoft.com/office/powerpoint/2010/main" val="23403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Microsoft tips – Office.com</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285750" indent="-285750">
              <a:lnSpc>
                <a:spcPct val="114999"/>
              </a:lnSpc>
            </a:pPr>
            <a:endParaRPr lang="en-US">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3" name="Picture 2">
            <a:extLst>
              <a:ext uri="{FF2B5EF4-FFF2-40B4-BE49-F238E27FC236}">
                <a16:creationId xmlns:a16="http://schemas.microsoft.com/office/drawing/2014/main" id="{14AA583C-7980-CC33-7878-DC1AFA9F738B}"/>
              </a:ext>
            </a:extLst>
          </p:cNvPr>
          <p:cNvPicPr>
            <a:picLocks noChangeAspect="1"/>
          </p:cNvPicPr>
          <p:nvPr/>
        </p:nvPicPr>
        <p:blipFill>
          <a:blip r:embed="rId4"/>
          <a:stretch>
            <a:fillRect/>
          </a:stretch>
        </p:blipFill>
        <p:spPr>
          <a:xfrm>
            <a:off x="5042019" y="249889"/>
            <a:ext cx="3931065" cy="4776922"/>
          </a:xfrm>
          <a:prstGeom prst="rect">
            <a:avLst/>
          </a:prstGeom>
        </p:spPr>
      </p:pic>
      <p:pic>
        <p:nvPicPr>
          <p:cNvPr id="4" name="Picture 3">
            <a:extLst>
              <a:ext uri="{FF2B5EF4-FFF2-40B4-BE49-F238E27FC236}">
                <a16:creationId xmlns:a16="http://schemas.microsoft.com/office/drawing/2014/main" id="{DABC253C-A98C-3892-CF06-1D69A89FE001}"/>
              </a:ext>
            </a:extLst>
          </p:cNvPr>
          <p:cNvPicPr>
            <a:picLocks noChangeAspect="1"/>
          </p:cNvPicPr>
          <p:nvPr/>
        </p:nvPicPr>
        <p:blipFill>
          <a:blip r:embed="rId5"/>
          <a:stretch>
            <a:fillRect/>
          </a:stretch>
        </p:blipFill>
        <p:spPr>
          <a:xfrm>
            <a:off x="232658" y="918249"/>
            <a:ext cx="8599642" cy="4363583"/>
          </a:xfrm>
          <a:prstGeom prst="rect">
            <a:avLst/>
          </a:prstGeom>
        </p:spPr>
      </p:pic>
    </p:spTree>
    <p:extLst>
      <p:ext uri="{BB962C8B-B14F-4D97-AF65-F5344CB8AC3E}">
        <p14:creationId xmlns:p14="http://schemas.microsoft.com/office/powerpoint/2010/main" val="2046068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Microsoft tips – Office.com</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285750" indent="-285750">
              <a:lnSpc>
                <a:spcPct val="114999"/>
              </a:lnSpc>
            </a:pPr>
            <a:endParaRPr lang="en-US">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graphicFrame>
        <p:nvGraphicFramePr>
          <p:cNvPr id="2" name="Table 4">
            <a:extLst>
              <a:ext uri="{FF2B5EF4-FFF2-40B4-BE49-F238E27FC236}">
                <a16:creationId xmlns:a16="http://schemas.microsoft.com/office/drawing/2014/main" id="{26E677AE-FC69-62D5-4E2D-7452D70AFC1F}"/>
              </a:ext>
            </a:extLst>
          </p:cNvPr>
          <p:cNvGraphicFramePr>
            <a:graphicFrameLocks noGrp="1"/>
          </p:cNvGraphicFramePr>
          <p:nvPr>
            <p:extLst>
              <p:ext uri="{D42A27DB-BD31-4B8C-83A1-F6EECF244321}">
                <p14:modId xmlns:p14="http://schemas.microsoft.com/office/powerpoint/2010/main" val="1573381333"/>
              </p:ext>
            </p:extLst>
          </p:nvPr>
        </p:nvGraphicFramePr>
        <p:xfrm>
          <a:off x="1376714" y="845507"/>
          <a:ext cx="6096000" cy="3703320"/>
        </p:xfrm>
        <a:graphic>
          <a:graphicData uri="http://schemas.openxmlformats.org/drawingml/2006/table">
            <a:tbl>
              <a:tblPr firstRow="1" bandRow="1">
                <a:tableStyleId>{5C22544A-7EE6-4342-B048-85BDC9FD1C3A}</a:tableStyleId>
              </a:tblPr>
              <a:tblGrid>
                <a:gridCol w="3048000">
                  <a:extLst>
                    <a:ext uri="{9D8B030D-6E8A-4147-A177-3AD203B41FA5}">
                      <a16:colId xmlns:a16="http://schemas.microsoft.com/office/drawing/2014/main" val="3221952047"/>
                    </a:ext>
                  </a:extLst>
                </a:gridCol>
                <a:gridCol w="3048000">
                  <a:extLst>
                    <a:ext uri="{9D8B030D-6E8A-4147-A177-3AD203B41FA5}">
                      <a16:colId xmlns:a16="http://schemas.microsoft.com/office/drawing/2014/main" val="530026076"/>
                    </a:ext>
                  </a:extLst>
                </a:gridCol>
              </a:tblGrid>
              <a:tr h="281835">
                <a:tc>
                  <a:txBody>
                    <a:bodyPr/>
                    <a:lstStyle/>
                    <a:p>
                      <a:r>
                        <a:rPr lang="en-US"/>
                        <a:t>If you like…</a:t>
                      </a:r>
                    </a:p>
                  </a:txBody>
                  <a:tcPr/>
                </a:tc>
                <a:tc>
                  <a:txBody>
                    <a:bodyPr/>
                    <a:lstStyle/>
                    <a:p>
                      <a:r>
                        <a:rPr lang="en-US"/>
                        <a:t>You’ll LOVE…</a:t>
                      </a:r>
                    </a:p>
                  </a:txBody>
                  <a:tcPr/>
                </a:tc>
                <a:extLst>
                  <a:ext uri="{0D108BD9-81ED-4DB2-BD59-A6C34878D82A}">
                    <a16:rowId xmlns:a16="http://schemas.microsoft.com/office/drawing/2014/main" val="2912815174"/>
                  </a:ext>
                </a:extLst>
              </a:tr>
              <a:tr h="370840">
                <a:tc>
                  <a:txBody>
                    <a:bodyPr/>
                    <a:lstStyle/>
                    <a:p>
                      <a:r>
                        <a:rPr lang="en-US"/>
                        <a:t>Survey Monkey</a:t>
                      </a:r>
                    </a:p>
                  </a:txBody>
                  <a:tcPr/>
                </a:tc>
                <a:tc>
                  <a:txBody>
                    <a:bodyPr/>
                    <a:lstStyle/>
                    <a:p>
                      <a:r>
                        <a:rPr lang="en-US"/>
                        <a:t>Forms</a:t>
                      </a:r>
                    </a:p>
                  </a:txBody>
                  <a:tcPr/>
                </a:tc>
                <a:extLst>
                  <a:ext uri="{0D108BD9-81ED-4DB2-BD59-A6C34878D82A}">
                    <a16:rowId xmlns:a16="http://schemas.microsoft.com/office/drawing/2014/main" val="1872259832"/>
                  </a:ext>
                </a:extLst>
              </a:tr>
              <a:tr h="370840">
                <a:tc>
                  <a:txBody>
                    <a:bodyPr/>
                    <a:lstStyle/>
                    <a:p>
                      <a:r>
                        <a:rPr lang="en-US"/>
                        <a:t>Calendly</a:t>
                      </a:r>
                    </a:p>
                  </a:txBody>
                  <a:tcPr/>
                </a:tc>
                <a:tc>
                  <a:txBody>
                    <a:bodyPr/>
                    <a:lstStyle/>
                    <a:p>
                      <a:r>
                        <a:rPr lang="en-US"/>
                        <a:t>Bookings</a:t>
                      </a:r>
                    </a:p>
                  </a:txBody>
                  <a:tcPr/>
                </a:tc>
                <a:extLst>
                  <a:ext uri="{0D108BD9-81ED-4DB2-BD59-A6C34878D82A}">
                    <a16:rowId xmlns:a16="http://schemas.microsoft.com/office/drawing/2014/main" val="1761044362"/>
                  </a:ext>
                </a:extLst>
              </a:tr>
              <a:tr h="370840">
                <a:tc>
                  <a:txBody>
                    <a:bodyPr/>
                    <a:lstStyle/>
                    <a:p>
                      <a:r>
                        <a:rPr lang="en-US"/>
                        <a:t>Trello</a:t>
                      </a:r>
                    </a:p>
                  </a:txBody>
                  <a:tcPr/>
                </a:tc>
                <a:tc>
                  <a:txBody>
                    <a:bodyPr/>
                    <a:lstStyle/>
                    <a:p>
                      <a:r>
                        <a:rPr lang="en-US"/>
                        <a:t>Planner</a:t>
                      </a:r>
                    </a:p>
                  </a:txBody>
                  <a:tcPr/>
                </a:tc>
                <a:extLst>
                  <a:ext uri="{0D108BD9-81ED-4DB2-BD59-A6C34878D82A}">
                    <a16:rowId xmlns:a16="http://schemas.microsoft.com/office/drawing/2014/main" val="2701490261"/>
                  </a:ext>
                </a:extLst>
              </a:tr>
              <a:tr h="370840">
                <a:tc>
                  <a:txBody>
                    <a:bodyPr/>
                    <a:lstStyle/>
                    <a:p>
                      <a:r>
                        <a:rPr lang="en-US"/>
                        <a:t>Automating simple tasks without coding</a:t>
                      </a:r>
                    </a:p>
                  </a:txBody>
                  <a:tcPr/>
                </a:tc>
                <a:tc>
                  <a:txBody>
                    <a:bodyPr/>
                    <a:lstStyle/>
                    <a:p>
                      <a:r>
                        <a:rPr lang="en-US"/>
                        <a:t>Power Automate</a:t>
                      </a:r>
                    </a:p>
                  </a:txBody>
                  <a:tcPr/>
                </a:tc>
                <a:extLst>
                  <a:ext uri="{0D108BD9-81ED-4DB2-BD59-A6C34878D82A}">
                    <a16:rowId xmlns:a16="http://schemas.microsoft.com/office/drawing/2014/main" val="2994926085"/>
                  </a:ext>
                </a:extLst>
              </a:tr>
              <a:tr h="370840">
                <a:tc>
                  <a:txBody>
                    <a:bodyPr/>
                    <a:lstStyle/>
                    <a:p>
                      <a:r>
                        <a:rPr lang="en-US"/>
                        <a:t>Keeping inventories or contact lists in Excel</a:t>
                      </a:r>
                    </a:p>
                  </a:txBody>
                  <a:tcPr/>
                </a:tc>
                <a:tc>
                  <a:txBody>
                    <a:bodyPr/>
                    <a:lstStyle/>
                    <a:p>
                      <a:r>
                        <a:rPr lang="en-US"/>
                        <a:t>Lists</a:t>
                      </a:r>
                    </a:p>
                  </a:txBody>
                  <a:tcPr/>
                </a:tc>
                <a:extLst>
                  <a:ext uri="{0D108BD9-81ED-4DB2-BD59-A6C34878D82A}">
                    <a16:rowId xmlns:a16="http://schemas.microsoft.com/office/drawing/2014/main" val="2020399299"/>
                  </a:ext>
                </a:extLst>
              </a:tr>
              <a:tr h="370840">
                <a:tc>
                  <a:txBody>
                    <a:bodyPr/>
                    <a:lstStyle/>
                    <a:p>
                      <a:r>
                        <a:rPr lang="en-US"/>
                        <a:t>Lots of word docs about related topics</a:t>
                      </a:r>
                    </a:p>
                  </a:txBody>
                  <a:tcPr/>
                </a:tc>
                <a:tc>
                  <a:txBody>
                    <a:bodyPr/>
                    <a:lstStyle/>
                    <a:p>
                      <a:r>
                        <a:rPr lang="en-US"/>
                        <a:t>OneNote</a:t>
                      </a:r>
                    </a:p>
                  </a:txBody>
                  <a:tcPr/>
                </a:tc>
                <a:extLst>
                  <a:ext uri="{0D108BD9-81ED-4DB2-BD59-A6C34878D82A}">
                    <a16:rowId xmlns:a16="http://schemas.microsoft.com/office/drawing/2014/main" val="3736410487"/>
                  </a:ext>
                </a:extLst>
              </a:tr>
              <a:tr h="370840">
                <a:tc>
                  <a:txBody>
                    <a:bodyPr/>
                    <a:lstStyle/>
                    <a:p>
                      <a:r>
                        <a:rPr lang="en-US"/>
                        <a:t>Keeping most directories secure but sharing some with external colleagues</a:t>
                      </a:r>
                    </a:p>
                  </a:txBody>
                  <a:tcPr/>
                </a:tc>
                <a:tc>
                  <a:txBody>
                    <a:bodyPr/>
                    <a:lstStyle/>
                    <a:p>
                      <a:r>
                        <a:rPr lang="en-US"/>
                        <a:t>SharePoint</a:t>
                      </a:r>
                    </a:p>
                  </a:txBody>
                  <a:tcPr/>
                </a:tc>
                <a:extLst>
                  <a:ext uri="{0D108BD9-81ED-4DB2-BD59-A6C34878D82A}">
                    <a16:rowId xmlns:a16="http://schemas.microsoft.com/office/drawing/2014/main" val="2323369817"/>
                  </a:ext>
                </a:extLst>
              </a:tr>
            </a:tbl>
          </a:graphicData>
        </a:graphic>
      </p:graphicFrame>
    </p:spTree>
    <p:extLst>
      <p:ext uri="{BB962C8B-B14F-4D97-AF65-F5344CB8AC3E}">
        <p14:creationId xmlns:p14="http://schemas.microsoft.com/office/powerpoint/2010/main" val="138865513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General Productivity section</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541785" y="1053000"/>
            <a:ext cx="8290515"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b="1">
                <a:latin typeface="Proxima Nova"/>
                <a:hlinkClick r:id="rId4"/>
              </a:rPr>
              <a:t>Trackly.io</a:t>
            </a:r>
            <a:endParaRPr lang="en-US" b="1">
              <a:latin typeface="Proxima Nova"/>
            </a:endParaRPr>
          </a:p>
          <a:p>
            <a:pPr marL="0" indent="0">
              <a:lnSpc>
                <a:spcPct val="114999"/>
              </a:lnSpc>
              <a:spcAft>
                <a:spcPts val="1200"/>
              </a:spcAft>
              <a:buNone/>
            </a:pPr>
            <a:r>
              <a:rPr lang="en-US">
                <a:solidFill>
                  <a:schemeClr val="tx1"/>
                </a:solidFill>
                <a:latin typeface="Proxima Nova"/>
              </a:rPr>
              <a:t>Web service</a:t>
            </a:r>
          </a:p>
          <a:p>
            <a:pPr marL="285750" indent="-285750">
              <a:lnSpc>
                <a:spcPct val="114999"/>
              </a:lnSpc>
              <a:spcAft>
                <a:spcPts val="1200"/>
              </a:spcAft>
            </a:pPr>
            <a:r>
              <a:rPr lang="en-US">
                <a:solidFill>
                  <a:schemeClr val="tx1"/>
                </a:solidFill>
                <a:latin typeface="Proxima Nova"/>
              </a:rPr>
              <a:t>Monitor web pages for changes</a:t>
            </a:r>
            <a:endParaRPr lang="en-US">
              <a:solidFill>
                <a:schemeClr val="tx1"/>
              </a:solidFill>
              <a:latin typeface="Proxima Nova"/>
              <a:ea typeface="Proxima Nova"/>
            </a:endParaRPr>
          </a:p>
          <a:p>
            <a:pPr marL="742950" lvl="1">
              <a:lnSpc>
                <a:spcPct val="114999"/>
              </a:lnSpc>
              <a:spcAft>
                <a:spcPts val="1200"/>
              </a:spcAft>
              <a:buSzPts val="1800"/>
            </a:pPr>
            <a:r>
              <a:rPr lang="en-US">
                <a:solidFill>
                  <a:schemeClr val="tx1"/>
                </a:solidFill>
                <a:latin typeface="Proxima Nova"/>
                <a:ea typeface="Proxima Nova"/>
              </a:rPr>
              <a:t>Example: monitor Rules Committee website for new Rules Reports and Orders</a:t>
            </a:r>
          </a:p>
          <a:p>
            <a:pPr marL="285750" indent="-285750">
              <a:lnSpc>
                <a:spcPct val="114999"/>
              </a:lnSpc>
            </a:pPr>
            <a:endParaRPr lang="en-US">
              <a:solidFill>
                <a:schemeClr val="tx1"/>
              </a:solidFill>
              <a:latin typeface="Proxima Nova"/>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3" name="Picture 3" descr="Graphical user interface, application&#10;&#10;Description automatically generated">
            <a:extLst>
              <a:ext uri="{FF2B5EF4-FFF2-40B4-BE49-F238E27FC236}">
                <a16:creationId xmlns:a16="http://schemas.microsoft.com/office/drawing/2014/main" id="{F1621FF2-7106-8711-82E6-7739AEC45128}"/>
              </a:ext>
            </a:extLst>
          </p:cNvPr>
          <p:cNvPicPr>
            <a:picLocks noChangeAspect="1"/>
          </p:cNvPicPr>
          <p:nvPr/>
        </p:nvPicPr>
        <p:blipFill>
          <a:blip r:embed="rId5"/>
          <a:stretch>
            <a:fillRect/>
          </a:stretch>
        </p:blipFill>
        <p:spPr>
          <a:xfrm>
            <a:off x="1604513" y="969291"/>
            <a:ext cx="6172199" cy="3253370"/>
          </a:xfrm>
          <a:prstGeom prst="rect">
            <a:avLst/>
          </a:prstGeom>
        </p:spPr>
      </p:pic>
      <p:pic>
        <p:nvPicPr>
          <p:cNvPr id="4" name="Picture 4" descr="Graphical user interface&#10;&#10;Description automatically generated">
            <a:extLst>
              <a:ext uri="{FF2B5EF4-FFF2-40B4-BE49-F238E27FC236}">
                <a16:creationId xmlns:a16="http://schemas.microsoft.com/office/drawing/2014/main" id="{120C54A3-6EEA-49C2-E974-6B402D925DE7}"/>
              </a:ext>
            </a:extLst>
          </p:cNvPr>
          <p:cNvPicPr>
            <a:picLocks noChangeAspect="1"/>
          </p:cNvPicPr>
          <p:nvPr/>
        </p:nvPicPr>
        <p:blipFill rotWithShape="1">
          <a:blip r:embed="rId6"/>
          <a:srcRect r="1114" b="42960"/>
          <a:stretch/>
        </p:blipFill>
        <p:spPr>
          <a:xfrm>
            <a:off x="1777647" y="75048"/>
            <a:ext cx="5596684" cy="4989332"/>
          </a:xfrm>
          <a:prstGeom prst="rect">
            <a:avLst/>
          </a:prstGeom>
        </p:spPr>
      </p:pic>
    </p:spTree>
    <p:extLst>
      <p:ext uri="{BB962C8B-B14F-4D97-AF65-F5344CB8AC3E}">
        <p14:creationId xmlns:p14="http://schemas.microsoft.com/office/powerpoint/2010/main" val="15328496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pic>
        <p:nvPicPr>
          <p:cNvPr id="7" name="Picture 6">
            <a:extLst>
              <a:ext uri="{FF2B5EF4-FFF2-40B4-BE49-F238E27FC236}">
                <a16:creationId xmlns:a16="http://schemas.microsoft.com/office/drawing/2014/main" id="{D7CFDF6C-9A39-F2AB-BDCD-A997531DCEA8}"/>
              </a:ext>
            </a:extLst>
          </p:cNvPr>
          <p:cNvPicPr>
            <a:picLocks noChangeAspect="1"/>
          </p:cNvPicPr>
          <p:nvPr/>
        </p:nvPicPr>
        <p:blipFill>
          <a:blip r:embed="rId4"/>
          <a:stretch>
            <a:fillRect/>
          </a:stretch>
        </p:blipFill>
        <p:spPr>
          <a:xfrm>
            <a:off x="185658" y="801250"/>
            <a:ext cx="2436607" cy="4234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Microsoft tips – Quick Assist</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3" name="Picture 2">
            <a:extLst>
              <a:ext uri="{FF2B5EF4-FFF2-40B4-BE49-F238E27FC236}">
                <a16:creationId xmlns:a16="http://schemas.microsoft.com/office/drawing/2014/main" id="{1D715DCD-6832-9C24-8E32-D201D22C0C96}"/>
              </a:ext>
            </a:extLst>
          </p:cNvPr>
          <p:cNvPicPr>
            <a:picLocks noChangeAspect="1"/>
          </p:cNvPicPr>
          <p:nvPr/>
        </p:nvPicPr>
        <p:blipFill>
          <a:blip r:embed="rId5"/>
          <a:stretch>
            <a:fillRect/>
          </a:stretch>
        </p:blipFill>
        <p:spPr>
          <a:xfrm>
            <a:off x="1197569" y="801249"/>
            <a:ext cx="2849392" cy="42344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5" name="Picture 4" descr="A picture containing text, electronics, display, computer&#10;&#10;Description automatically generated">
            <a:extLst>
              <a:ext uri="{FF2B5EF4-FFF2-40B4-BE49-F238E27FC236}">
                <a16:creationId xmlns:a16="http://schemas.microsoft.com/office/drawing/2014/main" id="{9AD96CE2-F3AA-A21A-A668-46A2DAE2E063}"/>
              </a:ext>
            </a:extLst>
          </p:cNvPr>
          <p:cNvPicPr>
            <a:picLocks noChangeAspect="1"/>
          </p:cNvPicPr>
          <p:nvPr/>
        </p:nvPicPr>
        <p:blipFill>
          <a:blip r:embed="rId6"/>
          <a:stretch>
            <a:fillRect/>
          </a:stretch>
        </p:blipFill>
        <p:spPr>
          <a:xfrm>
            <a:off x="2383396" y="868625"/>
            <a:ext cx="6508077" cy="353945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6512555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b="1">
                <a:solidFill>
                  <a:schemeClr val="tx1"/>
                </a:solidFill>
                <a:latin typeface="Proxima Nova"/>
              </a:rPr>
              <a:t>Advanced search techniques</a:t>
            </a:r>
          </a:p>
          <a:p>
            <a:pPr indent="-285750">
              <a:lnSpc>
                <a:spcPct val="114999"/>
              </a:lnSpc>
            </a:pPr>
            <a:r>
              <a:rPr lang="en-US" sz="1600">
                <a:solidFill>
                  <a:schemeClr val="tx1"/>
                </a:solidFill>
                <a:latin typeface="Proxima Nova"/>
                <a:cs typeface="Times New Roman"/>
              </a:rPr>
              <a:t>Using search engines</a:t>
            </a:r>
          </a:p>
          <a:p>
            <a:pPr lvl="1">
              <a:lnSpc>
                <a:spcPct val="114999"/>
              </a:lnSpc>
            </a:pPr>
            <a:r>
              <a:rPr lang="en-US" sz="1200">
                <a:solidFill>
                  <a:schemeClr val="tx1"/>
                </a:solidFill>
                <a:latin typeface="Proxima Nova"/>
                <a:cs typeface="Times New Roman"/>
                <a:hlinkClick r:id="rId4">
                  <a:extLst>
                    <a:ext uri="{A12FA001-AC4F-418D-AE19-62706E023703}">
                      <ahyp:hlinkClr xmlns:ahyp="http://schemas.microsoft.com/office/drawing/2018/hyperlinkcolor" val="tx"/>
                    </a:ext>
                  </a:extLst>
                </a:hlinkClick>
              </a:rPr>
              <a:t>Operators</a:t>
            </a:r>
          </a:p>
          <a:p>
            <a:pPr lvl="1">
              <a:lnSpc>
                <a:spcPct val="114999"/>
              </a:lnSpc>
            </a:pPr>
            <a:r>
              <a:rPr lang="en-US" sz="1200">
                <a:solidFill>
                  <a:schemeClr val="tx1"/>
                </a:solidFill>
                <a:latin typeface="Proxima Nova"/>
                <a:cs typeface="Times New Roman"/>
              </a:rPr>
              <a:t>“tools” menu</a:t>
            </a:r>
          </a:p>
          <a:p>
            <a:pPr lvl="1">
              <a:lnSpc>
                <a:spcPct val="114999"/>
              </a:lnSpc>
            </a:pPr>
            <a:r>
              <a:rPr lang="en-US" sz="1200">
                <a:solidFill>
                  <a:schemeClr val="tx1"/>
                </a:solidFill>
                <a:latin typeface="Proxima Nova"/>
                <a:cs typeface="Times New Roman"/>
              </a:rPr>
              <a:t>Multiple operators</a:t>
            </a:r>
          </a:p>
          <a:p>
            <a:pPr lvl="1">
              <a:lnSpc>
                <a:spcPct val="114999"/>
              </a:lnSpc>
            </a:pPr>
            <a:r>
              <a:rPr lang="en-US" sz="1200">
                <a:solidFill>
                  <a:schemeClr val="tx1"/>
                </a:solidFill>
                <a:latin typeface="Proxima Nova"/>
                <a:cs typeface="Times New Roman"/>
                <a:hlinkClick r:id="rId5">
                  <a:extLst>
                    <a:ext uri="{A12FA001-AC4F-418D-AE19-62706E023703}">
                      <ahyp:hlinkClr xmlns:ahyp="http://schemas.microsoft.com/office/drawing/2018/hyperlinkcolor" val="tx"/>
                    </a:ext>
                  </a:extLst>
                </a:hlinkClick>
              </a:rPr>
              <a:t>Google Scholar</a:t>
            </a:r>
          </a:p>
          <a:p>
            <a:pPr lvl="1">
              <a:lnSpc>
                <a:spcPct val="114999"/>
              </a:lnSpc>
            </a:pPr>
            <a:r>
              <a:rPr lang="en-US" sz="1200">
                <a:solidFill>
                  <a:schemeClr val="tx1"/>
                </a:solidFill>
                <a:latin typeface="Proxima Nova"/>
                <a:cs typeface="Times New Roman"/>
              </a:rPr>
              <a:t>Reverse image search – </a:t>
            </a:r>
            <a:r>
              <a:rPr lang="en-US" sz="1200" u="sng">
                <a:solidFill>
                  <a:schemeClr val="tx1"/>
                </a:solidFill>
                <a:latin typeface="Proxima Nova"/>
                <a:cs typeface="Times New Roman"/>
                <a:hlinkClick r:id="rId6">
                  <a:extLst>
                    <a:ext uri="{A12FA001-AC4F-418D-AE19-62706E023703}">
                      <ahyp:hlinkClr xmlns:ahyp="http://schemas.microsoft.com/office/drawing/2018/hyperlinkcolor" val="tx"/>
                    </a:ext>
                  </a:extLst>
                </a:hlinkClick>
              </a:rPr>
              <a:t>tineye.com</a:t>
            </a:r>
            <a:endParaRPr lang="en-US" sz="1200">
              <a:solidFill>
                <a:schemeClr val="tx1"/>
              </a:solidFill>
              <a:latin typeface="Proxima Nova"/>
              <a:cs typeface="Times New Roman"/>
              <a:hlinkClick r:id="rId6">
                <a:extLst>
                  <a:ext uri="{A12FA001-AC4F-418D-AE19-62706E023703}">
                    <ahyp:hlinkClr xmlns:ahyp="http://schemas.microsoft.com/office/drawing/2018/hyperlinkcolor" val="tx"/>
                  </a:ext>
                </a:extLst>
              </a:hlinkClick>
            </a:endParaRPr>
          </a:p>
          <a:p>
            <a:pPr indent="-285750">
              <a:lnSpc>
                <a:spcPct val="114999"/>
              </a:lnSpc>
            </a:pPr>
            <a:r>
              <a:rPr lang="en-US" sz="1600">
                <a:solidFill>
                  <a:schemeClr val="tx1"/>
                </a:solidFill>
                <a:latin typeface="Proxima Nova"/>
                <a:cs typeface="Times New Roman"/>
              </a:rPr>
              <a:t>Power Searching with Google</a:t>
            </a:r>
          </a:p>
          <a:p>
            <a:pPr lvl="1">
              <a:lnSpc>
                <a:spcPct val="114999"/>
              </a:lnSpc>
            </a:pPr>
            <a:r>
              <a:rPr lang="en-US" sz="1200" u="sng">
                <a:solidFill>
                  <a:schemeClr val="tx1"/>
                </a:solidFill>
                <a:latin typeface="Proxima Nova"/>
                <a:cs typeface="Times New Roman"/>
                <a:hlinkClick r:id="rId7">
                  <a:extLst>
                    <a:ext uri="{A12FA001-AC4F-418D-AE19-62706E023703}">
                      <ahyp:hlinkClr xmlns:ahyp="http://schemas.microsoft.com/office/drawing/2018/hyperlinkcolor" val="tx"/>
                    </a:ext>
                  </a:extLst>
                </a:hlinkClick>
              </a:rPr>
              <a:t>YouTube Channel</a:t>
            </a:r>
            <a:endParaRPr lang="en-US" sz="1200">
              <a:solidFill>
                <a:schemeClr val="tx1"/>
              </a:solidFill>
              <a:latin typeface="Proxima Nova"/>
              <a:cs typeface="Times New Roman"/>
              <a:hlinkClick r:id="rId7">
                <a:extLst>
                  <a:ext uri="{A12FA001-AC4F-418D-AE19-62706E023703}">
                    <ahyp:hlinkClr xmlns:ahyp="http://schemas.microsoft.com/office/drawing/2018/hyperlinkcolor" val="tx"/>
                  </a:ext>
                </a:extLst>
              </a:hlinkClick>
            </a:endParaRPr>
          </a:p>
          <a:p>
            <a:pPr marL="285750" indent="-285750">
              <a:lnSpc>
                <a:spcPct val="114999"/>
              </a:lnSpc>
              <a:spcAft>
                <a:spcPts val="1200"/>
              </a:spcAft>
            </a:pPr>
            <a:endParaRPr lang="en-US">
              <a:solidFill>
                <a:schemeClr val="tx1"/>
              </a:solidFill>
              <a:latin typeface="Proxima Nova"/>
              <a:ea typeface="Proxima Nova"/>
            </a:endParaRPr>
          </a:p>
          <a:p>
            <a:pPr marL="285750" indent="-285750">
              <a:lnSpc>
                <a:spcPct val="114999"/>
              </a:lnSpc>
            </a:pPr>
            <a:endParaRPr lang="en-US">
              <a:solidFill>
                <a:schemeClr val="tx1"/>
              </a:solidFill>
              <a:latin typeface="Proxima Nova"/>
              <a:ea typeface="Proxima Nova"/>
            </a:endParaRPr>
          </a:p>
          <a:p>
            <a:pPr marL="285750" indent="-285750">
              <a:lnSpc>
                <a:spcPct val="114999"/>
              </a:lnSpc>
              <a:spcAft>
                <a:spcPts val="1200"/>
              </a:spcAft>
            </a:pPr>
            <a:endParaRPr lang="en-US">
              <a:solidFill>
                <a:schemeClr val="tx1"/>
              </a:solidFill>
              <a:latin typeface="Proxima Nova"/>
              <a:ea typeface="Proxima Nova"/>
              <a:cs typeface="Times New Roman"/>
            </a:endParaRPr>
          </a:p>
          <a:p>
            <a:pPr marL="596900" lvl="1" indent="0">
              <a:lnSpc>
                <a:spcPct val="114999"/>
              </a:lnSpc>
              <a:spcAft>
                <a:spcPts val="1200"/>
              </a:spcAft>
              <a:buNone/>
            </a:pPr>
            <a:endParaRPr lang="en-US">
              <a:solidFill>
                <a:schemeClr val="tx1"/>
              </a:solidFill>
              <a:latin typeface="Proxima Nova"/>
              <a:ea typeface="Proxima Nova"/>
              <a:cs typeface="Proxima Nova"/>
            </a:endParaRPr>
          </a:p>
        </p:txBody>
      </p:sp>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General Productivity section</a:t>
            </a:r>
            <a:endParaRPr b="1">
              <a:latin typeface="Proxima Nova"/>
              <a:ea typeface="Proxima Nova"/>
              <a:cs typeface="Proxima Nova"/>
              <a:sym typeface="Proxima Nova"/>
            </a:endParaRPr>
          </a:p>
        </p:txBody>
      </p:sp>
      <p:pic>
        <p:nvPicPr>
          <p:cNvPr id="2" name="Picture 2" descr="Graphical user interface, text, application, email&#10;&#10;Description automatically generated">
            <a:extLst>
              <a:ext uri="{FF2B5EF4-FFF2-40B4-BE49-F238E27FC236}">
                <a16:creationId xmlns:a16="http://schemas.microsoft.com/office/drawing/2014/main" id="{52EECCDD-D3D8-D167-AA4F-C245503685B5}"/>
              </a:ext>
            </a:extLst>
          </p:cNvPr>
          <p:cNvPicPr>
            <a:picLocks noChangeAspect="1"/>
          </p:cNvPicPr>
          <p:nvPr/>
        </p:nvPicPr>
        <p:blipFill>
          <a:blip r:embed="rId8"/>
          <a:stretch>
            <a:fillRect/>
          </a:stretch>
        </p:blipFill>
        <p:spPr>
          <a:xfrm>
            <a:off x="1003466" y="344112"/>
            <a:ext cx="7990608" cy="4433009"/>
          </a:xfrm>
          <a:prstGeom prst="rect">
            <a:avLst/>
          </a:prstGeom>
        </p:spPr>
      </p:pic>
      <p:pic>
        <p:nvPicPr>
          <p:cNvPr id="3" name="Picture 3" descr="Graphical user interface, text, application, chat or text message&#10;&#10;Description automatically generated">
            <a:extLst>
              <a:ext uri="{FF2B5EF4-FFF2-40B4-BE49-F238E27FC236}">
                <a16:creationId xmlns:a16="http://schemas.microsoft.com/office/drawing/2014/main" id="{3B2A4299-68DB-E1D2-F78E-842EA36B1DB9}"/>
              </a:ext>
            </a:extLst>
          </p:cNvPr>
          <p:cNvPicPr>
            <a:picLocks noChangeAspect="1"/>
          </p:cNvPicPr>
          <p:nvPr/>
        </p:nvPicPr>
        <p:blipFill>
          <a:blip r:embed="rId9"/>
          <a:stretch>
            <a:fillRect/>
          </a:stretch>
        </p:blipFill>
        <p:spPr>
          <a:xfrm>
            <a:off x="1367147" y="1138851"/>
            <a:ext cx="6558148" cy="2383365"/>
          </a:xfrm>
          <a:prstGeom prst="rect">
            <a:avLst/>
          </a:prstGeom>
        </p:spPr>
      </p:pic>
      <p:pic>
        <p:nvPicPr>
          <p:cNvPr id="4" name="Picture 4" descr="Graphical user interface, text, application, email&#10;&#10;Description automatically generated">
            <a:extLst>
              <a:ext uri="{FF2B5EF4-FFF2-40B4-BE49-F238E27FC236}">
                <a16:creationId xmlns:a16="http://schemas.microsoft.com/office/drawing/2014/main" id="{2AA6DB79-D65A-E0C8-9879-F3637FEFD54A}"/>
              </a:ext>
            </a:extLst>
          </p:cNvPr>
          <p:cNvPicPr>
            <a:picLocks noChangeAspect="1"/>
          </p:cNvPicPr>
          <p:nvPr/>
        </p:nvPicPr>
        <p:blipFill>
          <a:blip r:embed="rId10"/>
          <a:stretch>
            <a:fillRect/>
          </a:stretch>
        </p:blipFill>
        <p:spPr>
          <a:xfrm>
            <a:off x="1485901" y="634602"/>
            <a:ext cx="7099959" cy="3525460"/>
          </a:xfrm>
          <a:prstGeom prst="rect">
            <a:avLst/>
          </a:prstGeom>
        </p:spPr>
      </p:pic>
    </p:spTree>
    <p:extLst>
      <p:ext uri="{BB962C8B-B14F-4D97-AF65-F5344CB8AC3E}">
        <p14:creationId xmlns:p14="http://schemas.microsoft.com/office/powerpoint/2010/main" val="3483107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57"/>
        <p:cNvGrpSpPr/>
        <p:nvPr/>
      </p:nvGrpSpPr>
      <p:grpSpPr>
        <a:xfrm>
          <a:off x="0" y="0"/>
          <a:ext cx="0" cy="0"/>
          <a:chOff x="0" y="0"/>
          <a:chExt cx="0" cy="0"/>
        </a:xfrm>
      </p:grpSpPr>
      <p:sp>
        <p:nvSpPr>
          <p:cNvPr id="58" name="Google Shape;58;p14"/>
          <p:cNvSpPr txBox="1">
            <a:spLocks noGrp="1"/>
          </p:cNvSpPr>
          <p:nvPr>
            <p:ph type="ctrTitle"/>
          </p:nvPr>
        </p:nvSpPr>
        <p:spPr>
          <a:xfrm>
            <a:off x="311708" y="497886"/>
            <a:ext cx="8520600" cy="2052600"/>
          </a:xfrm>
          <a:prstGeom prst="rect">
            <a:avLst/>
          </a:prstGeom>
        </p:spPr>
        <p:txBody>
          <a:bodyPr spcFirstLastPara="1" wrap="square" lIns="91425" tIns="91425" rIns="91425" bIns="91425" anchor="b" anchorCtr="0">
            <a:normAutofit/>
          </a:bodyPr>
          <a:lstStyle/>
          <a:p>
            <a:pPr marL="0" lvl="0" indent="0" algn="ctr" rtl="0">
              <a:spcBef>
                <a:spcPts val="0"/>
              </a:spcBef>
              <a:spcAft>
                <a:spcPts val="0"/>
              </a:spcAft>
              <a:buNone/>
            </a:pPr>
            <a:r>
              <a:rPr lang="en" b="1">
                <a:solidFill>
                  <a:schemeClr val="lt1"/>
                </a:solidFill>
                <a:latin typeface="Proxima Nova"/>
                <a:ea typeface="Proxima Nova"/>
                <a:cs typeface="Proxima Nova"/>
                <a:sym typeface="Proxima Nova"/>
              </a:rPr>
              <a:t>30 Tech Tips:</a:t>
            </a:r>
            <a:br>
              <a:rPr lang="en" b="1">
                <a:solidFill>
                  <a:schemeClr val="lt1"/>
                </a:solidFill>
                <a:latin typeface="Proxima Nova"/>
                <a:ea typeface="Proxima Nova"/>
                <a:cs typeface="Proxima Nova"/>
                <a:sym typeface="Proxima Nova"/>
              </a:rPr>
            </a:br>
            <a:r>
              <a:rPr lang="en" sz="2200" b="1">
                <a:solidFill>
                  <a:schemeClr val="lt1"/>
                </a:solidFill>
                <a:latin typeface="Proxima Nova"/>
                <a:ea typeface="Proxima Nova"/>
                <a:cs typeface="Proxima Nova"/>
                <a:sym typeface="Proxima Nova"/>
              </a:rPr>
              <a:t>Using software, hardware, data and AI to get a running start at home, on the road, or in the office</a:t>
            </a:r>
            <a:endParaRPr sz="2200" b="1">
              <a:solidFill>
                <a:schemeClr val="lt1"/>
              </a:solidFill>
              <a:latin typeface="Proxima Nova"/>
              <a:ea typeface="Proxima Nova"/>
              <a:cs typeface="Proxima Nova"/>
              <a:sym typeface="Proxima Nova"/>
            </a:endParaRPr>
          </a:p>
        </p:txBody>
      </p:sp>
      <p:sp>
        <p:nvSpPr>
          <p:cNvPr id="59" name="Google Shape;59;p14"/>
          <p:cNvSpPr txBox="1">
            <a:spLocks noGrp="1"/>
          </p:cNvSpPr>
          <p:nvPr>
            <p:ph type="subTitle" idx="1"/>
          </p:nvPr>
        </p:nvSpPr>
        <p:spPr>
          <a:xfrm>
            <a:off x="311700" y="2496986"/>
            <a:ext cx="8520600" cy="792600"/>
          </a:xfrm>
          <a:prstGeom prst="rect">
            <a:avLst/>
          </a:prstGeom>
        </p:spPr>
        <p:txBody>
          <a:bodyPr spcFirstLastPara="1" wrap="square" lIns="91425" tIns="91425" rIns="91425" bIns="91425" anchor="t" anchorCtr="0">
            <a:normAutofit fontScale="85000" lnSpcReduction="20000"/>
          </a:bodyPr>
          <a:lstStyle/>
          <a:p>
            <a:pPr marL="0" lvl="0" indent="0" algn="ctr" rtl="0">
              <a:spcBef>
                <a:spcPts val="0"/>
              </a:spcBef>
              <a:spcAft>
                <a:spcPts val="0"/>
              </a:spcAft>
              <a:buNone/>
            </a:pPr>
            <a:endParaRPr lang="en">
              <a:solidFill>
                <a:srgbClr val="D9D9D9"/>
              </a:solidFill>
              <a:latin typeface="Courier New" panose="02070309020205020404" pitchFamily="49" charset="0"/>
              <a:ea typeface="Proxima Nova"/>
              <a:cs typeface="Courier New" panose="02070309020205020404" pitchFamily="49" charset="0"/>
              <a:sym typeface="Proxima Nova"/>
            </a:endParaRPr>
          </a:p>
          <a:p>
            <a:pPr marL="0" lvl="0" indent="0" algn="ctr" rtl="0">
              <a:spcBef>
                <a:spcPts val="0"/>
              </a:spcBef>
              <a:spcAft>
                <a:spcPts val="0"/>
              </a:spcAft>
              <a:buNone/>
            </a:pPr>
            <a:r>
              <a:rPr lang="en" b="1">
                <a:solidFill>
                  <a:srgbClr val="D9D9D9"/>
                </a:solidFill>
                <a:latin typeface="Courier New" panose="02070309020205020404" pitchFamily="49" charset="0"/>
                <a:ea typeface="Proxima Nova"/>
                <a:cs typeface="Courier New" panose="02070309020205020404" pitchFamily="49" charset="0"/>
                <a:sym typeface="Proxima Nova"/>
              </a:rPr>
              <a:t>C:\&gt; DAVEPA~1.ESQ &amp;&amp; LEESAM~1.ESQ</a:t>
            </a:r>
            <a:endParaRPr b="1">
              <a:solidFill>
                <a:srgbClr val="D9D9D9"/>
              </a:solidFill>
              <a:latin typeface="Courier New" panose="02070309020205020404" pitchFamily="49" charset="0"/>
              <a:ea typeface="Proxima Nova"/>
              <a:cs typeface="Courier New" panose="02070309020205020404" pitchFamily="49" charset="0"/>
              <a:sym typeface="Proxima Nova"/>
            </a:endParaRPr>
          </a:p>
        </p:txBody>
      </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Law practice tips</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3" name="Picture 2">
            <a:extLst>
              <a:ext uri="{FF2B5EF4-FFF2-40B4-BE49-F238E27FC236}">
                <a16:creationId xmlns:a16="http://schemas.microsoft.com/office/drawing/2014/main" id="{F2834880-8C55-27EF-7600-9035E5029DD1}"/>
              </a:ext>
            </a:extLst>
          </p:cNvPr>
          <p:cNvPicPr>
            <a:picLocks noChangeAspect="1"/>
          </p:cNvPicPr>
          <p:nvPr/>
        </p:nvPicPr>
        <p:blipFill>
          <a:blip r:embed="rId4"/>
          <a:stretch>
            <a:fillRect/>
          </a:stretch>
        </p:blipFill>
        <p:spPr>
          <a:xfrm>
            <a:off x="1238229" y="918250"/>
            <a:ext cx="6112369" cy="3476475"/>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01515333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Microsoft tips</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b="1">
                <a:latin typeface="Proxima Nova"/>
                <a:hlinkClick r:id="rId4"/>
              </a:rPr>
              <a:t>Start 11</a:t>
            </a:r>
            <a:endParaRPr lang="en-US" b="1"/>
          </a:p>
          <a:p>
            <a:pPr marL="0" indent="0">
              <a:lnSpc>
                <a:spcPct val="114999"/>
              </a:lnSpc>
              <a:spcAft>
                <a:spcPts val="1200"/>
              </a:spcAft>
              <a:buNone/>
            </a:pPr>
            <a:r>
              <a:rPr lang="en-US">
                <a:solidFill>
                  <a:schemeClr val="tx1"/>
                </a:solidFill>
                <a:latin typeface="Proxima Nova"/>
              </a:rPr>
              <a:t>Windows app</a:t>
            </a:r>
          </a:p>
          <a:p>
            <a:pPr marL="285750" indent="-285750">
              <a:lnSpc>
                <a:spcPct val="114999"/>
              </a:lnSpc>
              <a:spcAft>
                <a:spcPts val="1200"/>
              </a:spcAft>
            </a:pPr>
            <a:r>
              <a:rPr lang="en-US">
                <a:solidFill>
                  <a:schemeClr val="tx1"/>
                </a:solidFill>
                <a:latin typeface="Proxima Nova"/>
              </a:rPr>
              <a:t>Customize the Windows 11 Task bar and Start menu</a:t>
            </a:r>
            <a:endParaRPr lang="en-US">
              <a:solidFill>
                <a:schemeClr val="tx1"/>
              </a:solidFill>
              <a:latin typeface="Proxima Nova"/>
              <a:ea typeface="Proxima Nova"/>
            </a:endParaRPr>
          </a:p>
          <a:p>
            <a:pPr lvl="1">
              <a:lnSpc>
                <a:spcPct val="114999"/>
              </a:lnSpc>
              <a:spcAft>
                <a:spcPts val="1200"/>
              </a:spcAft>
            </a:pPr>
            <a:r>
              <a:rPr lang="en-US">
                <a:solidFill>
                  <a:schemeClr val="tx1"/>
                </a:solidFill>
                <a:latin typeface="Proxima Nova"/>
                <a:ea typeface="Proxima Nova"/>
              </a:rPr>
              <a:t>Make it look like Windows 10 – or whatever you want!</a:t>
            </a:r>
            <a:endParaRPr lang="en-US">
              <a:solidFill>
                <a:schemeClr val="tx1"/>
              </a:solidFill>
              <a:ea typeface="Proxima Nova"/>
            </a:endParaRPr>
          </a:p>
          <a:p>
            <a:pPr marL="285750" indent="-285750">
              <a:lnSpc>
                <a:spcPct val="114999"/>
              </a:lnSpc>
            </a:pPr>
            <a:endParaRPr lang="en-US">
              <a:solidFill>
                <a:schemeClr val="tx1"/>
              </a:solidFill>
              <a:ea typeface="Proxima Nova"/>
            </a:endParaRPr>
          </a:p>
          <a:p>
            <a:pPr marL="285750" indent="-285750">
              <a:lnSpc>
                <a:spcPct val="114999"/>
              </a:lnSpc>
              <a:spcAft>
                <a:spcPts val="1200"/>
              </a:spcAft>
            </a:pPr>
            <a:endParaRPr lang="en-US">
              <a:solidFill>
                <a:schemeClr val="tx1"/>
              </a:solidFill>
              <a:latin typeface="Proxima Nova"/>
              <a:ea typeface="Proxima Nova"/>
              <a:cs typeface="Times New Roman"/>
            </a:endParaRPr>
          </a:p>
          <a:p>
            <a:pPr marL="596900" lvl="1" indent="0">
              <a:lnSpc>
                <a:spcPct val="114999"/>
              </a:lnSpc>
              <a:spcAft>
                <a:spcPts val="1200"/>
              </a:spcAft>
              <a:buNone/>
            </a:pPr>
            <a:endParaRPr lang="en-US">
              <a:solidFill>
                <a:schemeClr val="tx1"/>
              </a:solidFill>
              <a:latin typeface="Proxima Nova"/>
              <a:ea typeface="Proxima Nova"/>
              <a:cs typeface="Proxima Nova"/>
            </a:endParaRPr>
          </a:p>
        </p:txBody>
      </p:sp>
      <p:pic>
        <p:nvPicPr>
          <p:cNvPr id="2" name="Picture 2" descr="Graphical user interface&#10;&#10;Description automatically generated">
            <a:extLst>
              <a:ext uri="{FF2B5EF4-FFF2-40B4-BE49-F238E27FC236}">
                <a16:creationId xmlns:a16="http://schemas.microsoft.com/office/drawing/2014/main" id="{B1AA083F-E7A0-1201-2C36-9A7996417D77}"/>
              </a:ext>
            </a:extLst>
          </p:cNvPr>
          <p:cNvPicPr>
            <a:picLocks noChangeAspect="1"/>
          </p:cNvPicPr>
          <p:nvPr/>
        </p:nvPicPr>
        <p:blipFill>
          <a:blip r:embed="rId5"/>
          <a:stretch>
            <a:fillRect/>
          </a:stretch>
        </p:blipFill>
        <p:spPr>
          <a:xfrm>
            <a:off x="1307771" y="738868"/>
            <a:ext cx="7574971" cy="4252108"/>
          </a:xfrm>
          <a:prstGeom prst="rect">
            <a:avLst/>
          </a:prstGeom>
        </p:spPr>
      </p:pic>
      <p:pic>
        <p:nvPicPr>
          <p:cNvPr id="3" name="Picture 3" descr="Graphical user interface&#10;&#10;Description automatically generated">
            <a:extLst>
              <a:ext uri="{FF2B5EF4-FFF2-40B4-BE49-F238E27FC236}">
                <a16:creationId xmlns:a16="http://schemas.microsoft.com/office/drawing/2014/main" id="{F8151D8B-B1CA-8295-6AC2-62D7FDA6756F}"/>
              </a:ext>
            </a:extLst>
          </p:cNvPr>
          <p:cNvPicPr>
            <a:picLocks noChangeAspect="1"/>
          </p:cNvPicPr>
          <p:nvPr/>
        </p:nvPicPr>
        <p:blipFill>
          <a:blip r:embed="rId6"/>
          <a:stretch>
            <a:fillRect/>
          </a:stretch>
        </p:blipFill>
        <p:spPr>
          <a:xfrm>
            <a:off x="1456212" y="-2187"/>
            <a:ext cx="7508173" cy="4984588"/>
          </a:xfrm>
          <a:prstGeom prst="rect">
            <a:avLst/>
          </a:prstGeom>
        </p:spPr>
      </p:pic>
    </p:spTree>
    <p:extLst>
      <p:ext uri="{BB962C8B-B14F-4D97-AF65-F5344CB8AC3E}">
        <p14:creationId xmlns:p14="http://schemas.microsoft.com/office/powerpoint/2010/main" val="33362125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AI Introduction</a:t>
            </a:r>
            <a:endParaRPr b="1">
              <a:latin typeface="Proxima Nova"/>
              <a:ea typeface="Proxima Nova"/>
              <a:cs typeface="Proxima Nova"/>
              <a:sym typeface="Proxima Nova"/>
            </a:endParaRPr>
          </a:p>
        </p:txBody>
      </p:sp>
      <p:pic>
        <p:nvPicPr>
          <p:cNvPr id="4" name="Picture 4" descr="Graphical user interface, text&#10;&#10;Description automatically generated">
            <a:extLst>
              <a:ext uri="{FF2B5EF4-FFF2-40B4-BE49-F238E27FC236}">
                <a16:creationId xmlns:a16="http://schemas.microsoft.com/office/drawing/2014/main" id="{E7C631D6-0A98-39B8-7667-F9CE602B1441}"/>
              </a:ext>
            </a:extLst>
          </p:cNvPr>
          <p:cNvPicPr>
            <a:picLocks noChangeAspect="1"/>
          </p:cNvPicPr>
          <p:nvPr/>
        </p:nvPicPr>
        <p:blipFill>
          <a:blip r:embed="rId4"/>
          <a:stretch>
            <a:fillRect/>
          </a:stretch>
        </p:blipFill>
        <p:spPr>
          <a:xfrm>
            <a:off x="342900" y="1643417"/>
            <a:ext cx="8458199" cy="2116441"/>
          </a:xfrm>
          <a:prstGeom prst="rect">
            <a:avLst/>
          </a:prstGeom>
        </p:spPr>
      </p:pic>
    </p:spTree>
    <p:extLst>
      <p:ext uri="{BB962C8B-B14F-4D97-AF65-F5344CB8AC3E}">
        <p14:creationId xmlns:p14="http://schemas.microsoft.com/office/powerpoint/2010/main" val="386230905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dirty="0">
                <a:latin typeface="Proxima Nova"/>
                <a:ea typeface="Proxima Nova"/>
                <a:cs typeface="Proxima Nova"/>
              </a:rPr>
              <a:t>Visual Perception: Web site - Remove.bg</a:t>
            </a:r>
            <a:endParaRPr b="1" dirty="0">
              <a:latin typeface="Proxima Nova"/>
              <a:ea typeface="Proxima Nova"/>
              <a:cs typeface="Proxima Nova"/>
              <a:sym typeface="Proxima Nova"/>
            </a:endParaRPr>
          </a:p>
        </p:txBody>
      </p:sp>
      <p:pic>
        <p:nvPicPr>
          <p:cNvPr id="3" name="Picture 2" descr="A child holding a green frisbee&#10;&#10;Description automatically generated with low confidence">
            <a:extLst>
              <a:ext uri="{FF2B5EF4-FFF2-40B4-BE49-F238E27FC236}">
                <a16:creationId xmlns:a16="http://schemas.microsoft.com/office/drawing/2014/main" id="{B69772BD-5441-BE49-FF9F-D063BA7F066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438" y="1093275"/>
            <a:ext cx="3135249" cy="2351438"/>
          </a:xfrm>
          <a:prstGeom prst="rect">
            <a:avLst/>
          </a:prstGeom>
        </p:spPr>
      </p:pic>
      <p:pic>
        <p:nvPicPr>
          <p:cNvPr id="6" name="Picture 5" descr="A picture containing human face, clothing, person, child&#10;&#10;Description automatically generated">
            <a:extLst>
              <a:ext uri="{FF2B5EF4-FFF2-40B4-BE49-F238E27FC236}">
                <a16:creationId xmlns:a16="http://schemas.microsoft.com/office/drawing/2014/main" id="{734F3E2F-9286-DB90-6B30-2B9B8127A2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834428" y="919449"/>
            <a:ext cx="3365075" cy="2525264"/>
          </a:xfrm>
          <a:prstGeom prst="rect">
            <a:avLst/>
          </a:prstGeom>
        </p:spPr>
      </p:pic>
      <p:pic>
        <p:nvPicPr>
          <p:cNvPr id="2" name="Picture 1" descr="A child holding a green frisbee&#10;&#10;Description automatically generated with low confidence">
            <a:extLst>
              <a:ext uri="{FF2B5EF4-FFF2-40B4-BE49-F238E27FC236}">
                <a16:creationId xmlns:a16="http://schemas.microsoft.com/office/drawing/2014/main" id="{7260976C-49DC-53FB-0C50-3A1B776C0FB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129177" y="1093275"/>
            <a:ext cx="3135249" cy="2351438"/>
          </a:xfrm>
          <a:prstGeom prst="rect">
            <a:avLst/>
          </a:prstGeom>
        </p:spPr>
      </p:pic>
      <p:pic>
        <p:nvPicPr>
          <p:cNvPr id="4" name="Picture 3" descr="A picture containing human face, clothing, person, child&#10;&#10;Description automatically generated">
            <a:extLst>
              <a:ext uri="{FF2B5EF4-FFF2-40B4-BE49-F238E27FC236}">
                <a16:creationId xmlns:a16="http://schemas.microsoft.com/office/drawing/2014/main" id="{6C94D39A-B97B-8660-DA09-518114C53E0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092415" y="1002726"/>
            <a:ext cx="3254103" cy="2441987"/>
          </a:xfrm>
          <a:prstGeom prst="rect">
            <a:avLst/>
          </a:prstGeom>
        </p:spPr>
      </p:pic>
      <p:sp>
        <p:nvSpPr>
          <p:cNvPr id="5" name="TextBox 4">
            <a:extLst>
              <a:ext uri="{FF2B5EF4-FFF2-40B4-BE49-F238E27FC236}">
                <a16:creationId xmlns:a16="http://schemas.microsoft.com/office/drawing/2014/main" id="{2F24B050-079E-FE5C-9001-D993B200E9C4}"/>
              </a:ext>
            </a:extLst>
          </p:cNvPr>
          <p:cNvSpPr txBox="1"/>
          <p:nvPr/>
        </p:nvSpPr>
        <p:spPr>
          <a:xfrm>
            <a:off x="3495822" y="1002726"/>
            <a:ext cx="184731" cy="307777"/>
          </a:xfrm>
          <a:prstGeom prst="rect">
            <a:avLst/>
          </a:prstGeom>
          <a:noFill/>
        </p:spPr>
        <p:txBody>
          <a:bodyPr wrap="none" rtlCol="0">
            <a:spAutoFit/>
          </a:bodyPr>
          <a:lstStyle/>
          <a:p>
            <a:endParaRPr lang="en-US" dirty="0"/>
          </a:p>
        </p:txBody>
      </p:sp>
      <p:sp>
        <p:nvSpPr>
          <p:cNvPr id="7" name="Google Shape;64;p15">
            <a:extLst>
              <a:ext uri="{FF2B5EF4-FFF2-40B4-BE49-F238E27FC236}">
                <a16:creationId xmlns:a16="http://schemas.microsoft.com/office/drawing/2014/main" id="{D8A67330-14C2-1C39-5808-B6F61A8CAD9F}"/>
              </a:ext>
            </a:extLst>
          </p:cNvPr>
          <p:cNvSpPr txBox="1">
            <a:spLocks/>
          </p:cNvSpPr>
          <p:nvPr/>
        </p:nvSpPr>
        <p:spPr>
          <a:xfrm>
            <a:off x="703251" y="3651351"/>
            <a:ext cx="8520600" cy="572700"/>
          </a:xfrm>
          <a:prstGeom prst="rect">
            <a:avLst/>
          </a:prstGeom>
          <a:noFill/>
          <a:ln>
            <a:noFill/>
          </a:ln>
        </p:spPr>
        <p:txBody>
          <a:bodyPr spcFirstLastPara="1" wrap="square" lIns="91425" tIns="91425" rIns="91425" bIns="91425" anchor="t" anchorCtr="0">
            <a:normAutofit fontScale="97500"/>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2000" dirty="0" err="1">
                <a:latin typeface="Proxima Nova"/>
                <a:ea typeface="Proxima Nova"/>
                <a:cs typeface="Proxima Nova"/>
              </a:rPr>
              <a:t>PhotoLayers</a:t>
            </a:r>
            <a:r>
              <a:rPr lang="en-US" sz="2000" dirty="0">
                <a:latin typeface="Proxima Nova"/>
                <a:ea typeface="Proxima Nova"/>
                <a:cs typeface="Proxima Nova"/>
              </a:rPr>
              <a:t> app (Android)</a:t>
            </a:r>
            <a:endParaRPr lang="en-US" sz="2000" dirty="0">
              <a:latin typeface="Proxima Nova"/>
              <a:ea typeface="Proxima Nova"/>
              <a:cs typeface="Proxima Nova"/>
              <a:sym typeface="Proxima Nova"/>
            </a:endParaRPr>
          </a:p>
        </p:txBody>
      </p:sp>
    </p:spTree>
    <p:extLst>
      <p:ext uri="{BB962C8B-B14F-4D97-AF65-F5344CB8AC3E}">
        <p14:creationId xmlns:p14="http://schemas.microsoft.com/office/powerpoint/2010/main" val="2364059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AI Tools – Speech to Text</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lvl="1">
              <a:lnSpc>
                <a:spcPct val="114999"/>
              </a:lnSpc>
              <a:spcAft>
                <a:spcPts val="1200"/>
              </a:spcAft>
            </a:pPr>
            <a:endParaRPr lang="en-US">
              <a:solidFill>
                <a:srgbClr val="000000"/>
              </a:solidFill>
              <a:ea typeface="Proxima Nova"/>
            </a:endParaRPr>
          </a:p>
          <a:p>
            <a:pPr marL="285750" indent="-285750">
              <a:lnSpc>
                <a:spcPct val="114999"/>
              </a:lnSpc>
              <a:spcAft>
                <a:spcPts val="1200"/>
              </a:spcAft>
            </a:pPr>
            <a:endParaRPr lang="en-US">
              <a:solidFill>
                <a:srgbClr val="000000"/>
              </a:solidFill>
              <a:ea typeface="Proxima Nova"/>
            </a:endParaRPr>
          </a:p>
          <a:p>
            <a:pPr marL="285750" indent="-285750">
              <a:lnSpc>
                <a:spcPct val="114999"/>
              </a:lnSpc>
            </a:pPr>
            <a:endParaRPr lang="en-US">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3" name="Picture 2">
            <a:extLst>
              <a:ext uri="{FF2B5EF4-FFF2-40B4-BE49-F238E27FC236}">
                <a16:creationId xmlns:a16="http://schemas.microsoft.com/office/drawing/2014/main" id="{6CBD76FF-5132-5EB1-7546-63CFD0ABF474}"/>
              </a:ext>
            </a:extLst>
          </p:cNvPr>
          <p:cNvPicPr>
            <a:picLocks noChangeAspect="1"/>
          </p:cNvPicPr>
          <p:nvPr/>
        </p:nvPicPr>
        <p:blipFill>
          <a:blip r:embed="rId4"/>
          <a:stretch>
            <a:fillRect/>
          </a:stretch>
        </p:blipFill>
        <p:spPr>
          <a:xfrm>
            <a:off x="508600" y="3691913"/>
            <a:ext cx="4281521" cy="1333074"/>
          </a:xfrm>
          <a:prstGeom prst="rect">
            <a:avLst/>
          </a:prstGeom>
        </p:spPr>
      </p:pic>
      <p:pic>
        <p:nvPicPr>
          <p:cNvPr id="2" name="Picture 1">
            <a:extLst>
              <a:ext uri="{FF2B5EF4-FFF2-40B4-BE49-F238E27FC236}">
                <a16:creationId xmlns:a16="http://schemas.microsoft.com/office/drawing/2014/main" id="{FA91F2DE-FF1E-D22C-E118-079EE2DBF71A}"/>
              </a:ext>
            </a:extLst>
          </p:cNvPr>
          <p:cNvPicPr>
            <a:picLocks noChangeAspect="1"/>
          </p:cNvPicPr>
          <p:nvPr/>
        </p:nvPicPr>
        <p:blipFill>
          <a:blip r:embed="rId5"/>
          <a:stretch>
            <a:fillRect/>
          </a:stretch>
        </p:blipFill>
        <p:spPr>
          <a:xfrm>
            <a:off x="508600" y="1053000"/>
            <a:ext cx="3353385" cy="2506655"/>
          </a:xfrm>
          <a:prstGeom prst="rect">
            <a:avLst/>
          </a:prstGeom>
        </p:spPr>
      </p:pic>
      <p:pic>
        <p:nvPicPr>
          <p:cNvPr id="4" name="Picture 3">
            <a:extLst>
              <a:ext uri="{FF2B5EF4-FFF2-40B4-BE49-F238E27FC236}">
                <a16:creationId xmlns:a16="http://schemas.microsoft.com/office/drawing/2014/main" id="{B28C5839-0B78-6C3B-2F5A-F81D87CA1CC7}"/>
              </a:ext>
            </a:extLst>
          </p:cNvPr>
          <p:cNvPicPr>
            <a:picLocks noChangeAspect="1"/>
          </p:cNvPicPr>
          <p:nvPr/>
        </p:nvPicPr>
        <p:blipFill>
          <a:blip r:embed="rId6"/>
          <a:stretch>
            <a:fillRect/>
          </a:stretch>
        </p:blipFill>
        <p:spPr>
          <a:xfrm>
            <a:off x="4621333" y="1682351"/>
            <a:ext cx="3945797" cy="1598594"/>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415749456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Large Language Models</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285750" indent="-285750">
              <a:lnSpc>
                <a:spcPct val="90000"/>
              </a:lnSpc>
              <a:spcBef>
                <a:spcPts val="1000"/>
              </a:spcBef>
            </a:pPr>
            <a:r>
              <a:rPr lang="en-US" sz="1900">
                <a:solidFill>
                  <a:schemeClr val="tx1"/>
                </a:solidFill>
                <a:latin typeface="Proxima Nova"/>
                <a:cs typeface="Segoe UI"/>
              </a:rPr>
              <a:t>A type of artificial intelligence (AI) technology that uses</a:t>
            </a:r>
            <a:r>
              <a:rPr lang="en-US" sz="1900">
                <a:solidFill>
                  <a:schemeClr val="tx1"/>
                </a:solidFill>
                <a:latin typeface="Proxima Nova"/>
                <a:ea typeface="Proxima Nova"/>
                <a:cs typeface="Segoe UI"/>
              </a:rPr>
              <a:t> advanced machine learning algorithms to process and generate natural language. </a:t>
            </a:r>
          </a:p>
          <a:p>
            <a:pPr marL="285750" indent="-285750">
              <a:lnSpc>
                <a:spcPct val="90000"/>
              </a:lnSpc>
              <a:spcBef>
                <a:spcPts val="1000"/>
              </a:spcBef>
            </a:pPr>
            <a:endParaRPr lang="en-US" sz="1900">
              <a:solidFill>
                <a:schemeClr val="tx1"/>
              </a:solidFill>
              <a:latin typeface="Proxima Nova"/>
              <a:ea typeface="Proxima Nova"/>
              <a:cs typeface="Segoe UI"/>
            </a:endParaRPr>
          </a:p>
          <a:p>
            <a:pPr marL="285750" indent="-285750">
              <a:lnSpc>
                <a:spcPct val="90000"/>
              </a:lnSpc>
              <a:spcBef>
                <a:spcPts val="1000"/>
              </a:spcBef>
            </a:pPr>
            <a:r>
              <a:rPr lang="en-US" sz="1900">
                <a:solidFill>
                  <a:schemeClr val="tx1"/>
                </a:solidFill>
                <a:latin typeface="Proxima Nova"/>
                <a:ea typeface="Proxima Nova"/>
                <a:cs typeface="Segoe UI"/>
              </a:rPr>
              <a:t>These models are trained on massive amounts of text data, allowing them to generate human-like text…</a:t>
            </a:r>
          </a:p>
          <a:p>
            <a:pPr marL="285750" indent="-285750">
              <a:lnSpc>
                <a:spcPct val="90000"/>
              </a:lnSpc>
              <a:spcBef>
                <a:spcPts val="1000"/>
              </a:spcBef>
            </a:pPr>
            <a:endParaRPr lang="en-US" sz="1900">
              <a:solidFill>
                <a:srgbClr val="262626"/>
              </a:solidFill>
              <a:latin typeface="Segoe UI"/>
              <a:ea typeface="Proxima Nova"/>
              <a:cs typeface="Segoe UI"/>
            </a:endParaRPr>
          </a:p>
          <a:p>
            <a:pPr marL="285750" indent="-285750">
              <a:lnSpc>
                <a:spcPct val="90000"/>
              </a:lnSpc>
              <a:spcBef>
                <a:spcPts val="1000"/>
              </a:spcBef>
            </a:pPr>
            <a:r>
              <a:rPr lang="en-US" sz="1900" i="1">
                <a:solidFill>
                  <a:srgbClr val="262626"/>
                </a:solidFill>
                <a:latin typeface="Proxima Nova"/>
                <a:ea typeface="Proxima Nova"/>
                <a:cs typeface="Segoe UI"/>
                <a:hlinkClick r:id="rId4"/>
              </a:rPr>
              <a:t>These have been around since at least the 1960s.</a:t>
            </a:r>
            <a:endParaRPr lang="en-US" sz="1900">
              <a:solidFill>
                <a:srgbClr val="262626"/>
              </a:solidFill>
              <a:latin typeface="Proxima Nova"/>
              <a:ea typeface="Proxima Nova"/>
              <a:cs typeface="Segoe UI"/>
            </a:endParaRPr>
          </a:p>
          <a:p>
            <a:pPr marL="285750" indent="-285750">
              <a:lnSpc>
                <a:spcPct val="90000"/>
              </a:lnSpc>
              <a:spcBef>
                <a:spcPts val="1000"/>
              </a:spcBef>
            </a:pPr>
            <a:endParaRPr lang="en-US" sz="1900">
              <a:solidFill>
                <a:srgbClr val="848651"/>
              </a:solidFill>
              <a:latin typeface="Segoe UI"/>
              <a:ea typeface="Proxima Nova"/>
              <a:cs typeface="Segoe UI"/>
            </a:endParaRPr>
          </a:p>
          <a:p>
            <a:pPr marL="285750" indent="-285750">
              <a:lnSpc>
                <a:spcPct val="90000"/>
              </a:lnSpc>
              <a:spcBef>
                <a:spcPts val="1000"/>
              </a:spcBef>
            </a:pPr>
            <a:endParaRPr lang="en-US" sz="1900">
              <a:solidFill>
                <a:srgbClr val="848651"/>
              </a:solidFill>
              <a:latin typeface="Segoe UI"/>
              <a:ea typeface="Proxima Nova"/>
              <a:cs typeface="Segoe UI"/>
            </a:endParaRPr>
          </a:p>
          <a:p>
            <a:pPr marL="0" indent="0">
              <a:lnSpc>
                <a:spcPct val="90000"/>
              </a:lnSpc>
              <a:spcBef>
                <a:spcPts val="1000"/>
              </a:spcBef>
              <a:buNone/>
            </a:pPr>
            <a:endParaRPr lang="en-US" sz="1900">
              <a:solidFill>
                <a:srgbClr val="262626"/>
              </a:solidFill>
              <a:latin typeface="Segoe UI"/>
              <a:ea typeface="Proxima Nova"/>
              <a:cs typeface="Segoe UI"/>
            </a:endParaRPr>
          </a:p>
          <a:p>
            <a:pPr marL="0" indent="0">
              <a:lnSpc>
                <a:spcPct val="90000"/>
              </a:lnSpc>
              <a:spcBef>
                <a:spcPts val="1000"/>
              </a:spcBef>
              <a:buNone/>
            </a:pPr>
            <a:endParaRPr lang="en-US" sz="1900">
              <a:solidFill>
                <a:srgbClr val="262626"/>
              </a:solidFill>
              <a:latin typeface="Segoe UI"/>
              <a:ea typeface="Proxima Nova"/>
              <a:cs typeface="Segoe UI"/>
            </a:endParaRPr>
          </a:p>
          <a:p>
            <a:pPr marL="0" indent="0">
              <a:lnSpc>
                <a:spcPct val="90000"/>
              </a:lnSpc>
              <a:spcBef>
                <a:spcPts val="1000"/>
              </a:spcBef>
              <a:buNone/>
            </a:pPr>
            <a:endParaRPr lang="en-US" sz="1900">
              <a:solidFill>
                <a:srgbClr val="262626"/>
              </a:solidFill>
              <a:latin typeface="Segoe UI"/>
              <a:ea typeface="Proxima Nova"/>
              <a:cs typeface="Segoe UI"/>
            </a:endParaRPr>
          </a:p>
          <a:p>
            <a:pPr marL="0" indent="0">
              <a:lnSpc>
                <a:spcPct val="114999"/>
              </a:lnSpc>
              <a:spcAft>
                <a:spcPts val="1200"/>
              </a:spcAft>
              <a:buNone/>
            </a:pPr>
            <a:endParaRPr lang="en-US">
              <a:ea typeface="Proxima Nova"/>
            </a:endParaRPr>
          </a:p>
        </p:txBody>
      </p:sp>
    </p:spTree>
    <p:extLst>
      <p:ext uri="{BB962C8B-B14F-4D97-AF65-F5344CB8AC3E}">
        <p14:creationId xmlns:p14="http://schemas.microsoft.com/office/powerpoint/2010/main" val="93702187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pic>
        <p:nvPicPr>
          <p:cNvPr id="2" name="Picture 1">
            <a:extLst>
              <a:ext uri="{FF2B5EF4-FFF2-40B4-BE49-F238E27FC236}">
                <a16:creationId xmlns:a16="http://schemas.microsoft.com/office/drawing/2014/main" id="{1856D6CC-0E1E-7FE5-37A4-212D550CA2A8}"/>
              </a:ext>
            </a:extLst>
          </p:cNvPr>
          <p:cNvPicPr>
            <a:picLocks noChangeAspect="1"/>
          </p:cNvPicPr>
          <p:nvPr/>
        </p:nvPicPr>
        <p:blipFill>
          <a:blip r:embed="rId4"/>
          <a:stretch>
            <a:fillRect/>
          </a:stretch>
        </p:blipFill>
        <p:spPr>
          <a:xfrm>
            <a:off x="1131913" y="1583377"/>
            <a:ext cx="5921336" cy="19767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3" name="Title 1">
            <a:extLst>
              <a:ext uri="{FF2B5EF4-FFF2-40B4-BE49-F238E27FC236}">
                <a16:creationId xmlns:a16="http://schemas.microsoft.com/office/drawing/2014/main" id="{39EC2C63-284C-6F14-DA29-94F90CEB70A9}"/>
              </a:ext>
            </a:extLst>
          </p:cNvPr>
          <p:cNvSpPr txBox="1">
            <a:spLocks/>
          </p:cNvSpPr>
          <p:nvPr/>
        </p:nvSpPr>
        <p:spPr>
          <a:xfrm>
            <a:off x="311700" y="480300"/>
            <a:ext cx="8520600" cy="5727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1pPr>
            <a:lvl2pPr marR="0" lvl="1"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2pPr>
            <a:lvl3pPr marR="0" lvl="2"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3pPr>
            <a:lvl4pPr marR="0" lvl="3"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4pPr>
            <a:lvl5pPr marR="0" lvl="4"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5pPr>
            <a:lvl6pPr marR="0" lvl="5"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6pPr>
            <a:lvl7pPr marR="0" lvl="6"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7pPr>
            <a:lvl8pPr marR="0" lvl="7"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8pPr>
            <a:lvl9pPr marR="0" lvl="8" algn="l" rtl="0">
              <a:lnSpc>
                <a:spcPct val="100000"/>
              </a:lnSpc>
              <a:spcBef>
                <a:spcPts val="0"/>
              </a:spcBef>
              <a:spcAft>
                <a:spcPts val="0"/>
              </a:spcAft>
              <a:buClr>
                <a:schemeClr val="dk1"/>
              </a:buClr>
              <a:buSzPts val="2800"/>
              <a:buFont typeface="Arial"/>
              <a:buNone/>
              <a:defRPr sz="2800" b="0" i="0" u="none" strike="noStrike" cap="none">
                <a:solidFill>
                  <a:schemeClr val="dk1"/>
                </a:solidFill>
                <a:latin typeface="Arial"/>
                <a:ea typeface="Arial"/>
                <a:cs typeface="Arial"/>
                <a:sym typeface="Arial"/>
              </a:defRPr>
            </a:lvl9pPr>
          </a:lstStyle>
          <a:p>
            <a:r>
              <a:rPr lang="en-US" sz="1600" dirty="0"/>
              <a:t>Nov. 30, 2022 – </a:t>
            </a:r>
            <a:r>
              <a:rPr lang="en-US" sz="1600" dirty="0" err="1"/>
              <a:t>Chatgpt</a:t>
            </a:r>
            <a:r>
              <a:rPr lang="en-US" sz="1600" dirty="0"/>
              <a:t> prototype</a:t>
            </a:r>
            <a:br>
              <a:rPr lang="en-US" sz="1600" dirty="0"/>
            </a:br>
            <a:br>
              <a:rPr lang="en-US" sz="1600" dirty="0"/>
            </a:br>
            <a:r>
              <a:rPr lang="en-US" sz="1600" dirty="0">
                <a:latin typeface="Amasis MT Pro" panose="02040504050005020304" pitchFamily="18" charset="0"/>
              </a:rPr>
              <a:t>100,000,000 users in 2 months</a:t>
            </a:r>
          </a:p>
        </p:txBody>
      </p:sp>
      <p:pic>
        <p:nvPicPr>
          <p:cNvPr id="4" name="Picture 3">
            <a:extLst>
              <a:ext uri="{FF2B5EF4-FFF2-40B4-BE49-F238E27FC236}">
                <a16:creationId xmlns:a16="http://schemas.microsoft.com/office/drawing/2014/main" id="{1B1D11FB-DEF7-D5CD-030B-6FDD71C2DDFC}"/>
              </a:ext>
            </a:extLst>
          </p:cNvPr>
          <p:cNvPicPr>
            <a:picLocks noChangeAspect="1"/>
          </p:cNvPicPr>
          <p:nvPr/>
        </p:nvPicPr>
        <p:blipFill>
          <a:blip r:embed="rId5"/>
          <a:stretch>
            <a:fillRect/>
          </a:stretch>
        </p:blipFill>
        <p:spPr>
          <a:xfrm>
            <a:off x="1962047" y="2687912"/>
            <a:ext cx="6434647" cy="2141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7276840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267168"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Large Language Models</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a:solidFill>
                  <a:schemeClr val="tx1"/>
                </a:solidFill>
                <a:latin typeface="Proxima Nova"/>
              </a:rPr>
              <a:t>A large language model </a:t>
            </a:r>
            <a:endParaRPr lang="en-US">
              <a:solidFill>
                <a:schemeClr val="tx1"/>
              </a:solidFill>
            </a:endParaRPr>
          </a:p>
          <a:p>
            <a:pPr marL="285750" indent="-285750">
              <a:lnSpc>
                <a:spcPct val="114999"/>
              </a:lnSpc>
              <a:spcAft>
                <a:spcPts val="1200"/>
              </a:spcAft>
            </a:pPr>
            <a:r>
              <a:rPr lang="en-US">
                <a:solidFill>
                  <a:schemeClr val="tx1"/>
                </a:solidFill>
                <a:latin typeface="Proxima Nova"/>
              </a:rPr>
              <a:t>"understands" through statistical analysis and probability</a:t>
            </a:r>
            <a:endParaRPr lang="en-US">
              <a:solidFill>
                <a:schemeClr val="tx1"/>
              </a:solidFill>
            </a:endParaRPr>
          </a:p>
          <a:p>
            <a:pPr marL="285750" indent="-285750">
              <a:lnSpc>
                <a:spcPct val="114999"/>
              </a:lnSpc>
              <a:spcAft>
                <a:spcPts val="1200"/>
              </a:spcAft>
            </a:pPr>
            <a:r>
              <a:rPr lang="en-US">
                <a:solidFill>
                  <a:schemeClr val="tx1"/>
                </a:solidFill>
                <a:latin typeface="Proxima Nova"/>
              </a:rPr>
              <a:t>"creates" through combination of pattern, probability, and random sampling</a:t>
            </a:r>
          </a:p>
          <a:p>
            <a:pPr marL="0" indent="0">
              <a:lnSpc>
                <a:spcPct val="114999"/>
              </a:lnSpc>
              <a:spcAft>
                <a:spcPts val="1200"/>
              </a:spcAft>
              <a:buNone/>
            </a:pPr>
            <a:endParaRPr lang="en-US">
              <a:solidFill>
                <a:schemeClr val="tx1"/>
              </a:solidFill>
              <a:latin typeface="Proxima Nova"/>
              <a:ea typeface="Proxima Nova"/>
            </a:endParaRPr>
          </a:p>
          <a:p>
            <a:pPr marL="0" indent="0">
              <a:lnSpc>
                <a:spcPct val="114999"/>
              </a:lnSpc>
              <a:spcAft>
                <a:spcPts val="1200"/>
              </a:spcAft>
              <a:buNone/>
            </a:pPr>
            <a:endParaRPr lang="en-US">
              <a:latin typeface="Proxima Nova"/>
              <a:ea typeface="Proxima Nova"/>
            </a:endParaRPr>
          </a:p>
          <a:p>
            <a:pPr marL="285750" indent="-285750">
              <a:lnSpc>
                <a:spcPct val="114999"/>
              </a:lnSpc>
            </a:pPr>
            <a:endParaRPr lang="en-US">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spTree>
    <p:extLst>
      <p:ext uri="{BB962C8B-B14F-4D97-AF65-F5344CB8AC3E}">
        <p14:creationId xmlns:p14="http://schemas.microsoft.com/office/powerpoint/2010/main" val="26119168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b="1">
                <a:solidFill>
                  <a:srgbClr val="000000"/>
                </a:solidFill>
                <a:latin typeface="Proxima Nova"/>
                <a:ea typeface="Proxima Nova"/>
                <a:cs typeface="Proxima Nova"/>
              </a:rPr>
              <a:t>Large Language Models</a:t>
            </a:r>
            <a:endParaRPr b="1">
              <a:solidFill>
                <a:srgbClr val="000000"/>
              </a:solidFill>
              <a:latin typeface="Proxima Nova"/>
              <a:ea typeface="Proxima Nova"/>
              <a:cs typeface="Proxima Nova"/>
              <a:sym typeface="Proxima Nova"/>
            </a:endParaRPr>
          </a:p>
        </p:txBody>
      </p:sp>
      <p:sp>
        <p:nvSpPr>
          <p:cNvPr id="65" name="Google Shape;65;p15"/>
          <p:cNvSpPr txBox="1">
            <a:spLocks noGrp="1"/>
          </p:cNvSpPr>
          <p:nvPr>
            <p:ph type="body" idx="1"/>
          </p:nvPr>
        </p:nvSpPr>
        <p:spPr>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sz="1800">
                <a:solidFill>
                  <a:schemeClr val="tx1"/>
                </a:solidFill>
                <a:latin typeface="Proxima Nova"/>
              </a:rPr>
              <a:t>Good at:</a:t>
            </a:r>
          </a:p>
          <a:p>
            <a:pPr indent="-285750">
              <a:lnSpc>
                <a:spcPct val="114999"/>
              </a:lnSpc>
              <a:spcAft>
                <a:spcPts val="1200"/>
              </a:spcAft>
            </a:pPr>
            <a:r>
              <a:rPr lang="en-US" sz="1800">
                <a:solidFill>
                  <a:schemeClr val="tx1"/>
                </a:solidFill>
                <a:latin typeface="Proxima Nova"/>
              </a:rPr>
              <a:t>Coherence </a:t>
            </a:r>
          </a:p>
          <a:p>
            <a:pPr indent="-285750">
              <a:lnSpc>
                <a:spcPct val="114999"/>
              </a:lnSpc>
              <a:spcAft>
                <a:spcPts val="1200"/>
              </a:spcAft>
            </a:pPr>
            <a:r>
              <a:rPr lang="en-US" sz="1800">
                <a:solidFill>
                  <a:schemeClr val="tx1"/>
                </a:solidFill>
                <a:latin typeface="Proxima Nova"/>
              </a:rPr>
              <a:t>Summarizing large chunks of text</a:t>
            </a:r>
          </a:p>
          <a:p>
            <a:pPr indent="-285750">
              <a:lnSpc>
                <a:spcPct val="114999"/>
              </a:lnSpc>
              <a:spcAft>
                <a:spcPts val="1200"/>
              </a:spcAft>
            </a:pPr>
            <a:r>
              <a:rPr lang="en-US" sz="1800">
                <a:solidFill>
                  <a:schemeClr val="tx1"/>
                </a:solidFill>
                <a:latin typeface="Proxima Nova"/>
              </a:rPr>
              <a:t>Re-writing text</a:t>
            </a:r>
          </a:p>
          <a:p>
            <a:pPr indent="-285750">
              <a:lnSpc>
                <a:spcPct val="114999"/>
              </a:lnSpc>
              <a:spcAft>
                <a:spcPts val="1200"/>
              </a:spcAft>
            </a:pPr>
            <a:r>
              <a:rPr lang="en-US" sz="1800">
                <a:solidFill>
                  <a:schemeClr val="tx1"/>
                </a:solidFill>
                <a:latin typeface="Proxima Nova"/>
              </a:rPr>
              <a:t>First drafts when provided with detailed prompts</a:t>
            </a:r>
          </a:p>
          <a:p>
            <a:pPr marL="0" indent="0">
              <a:lnSpc>
                <a:spcPct val="114999"/>
              </a:lnSpc>
              <a:spcAft>
                <a:spcPts val="1200"/>
              </a:spcAft>
              <a:buNone/>
            </a:pPr>
            <a:endParaRPr lang="en-US" sz="1800">
              <a:solidFill>
                <a:srgbClr val="000000"/>
              </a:solidFill>
              <a:latin typeface="Proxima Nova"/>
              <a:ea typeface="Proxima Nova"/>
            </a:endParaRPr>
          </a:p>
          <a:p>
            <a:pPr marL="0" indent="0">
              <a:lnSpc>
                <a:spcPct val="114999"/>
              </a:lnSpc>
              <a:spcAft>
                <a:spcPts val="1200"/>
              </a:spcAft>
              <a:buNone/>
            </a:pPr>
            <a:endParaRPr lang="en-US" sz="1800">
              <a:solidFill>
                <a:srgbClr val="000000"/>
              </a:solidFill>
              <a:latin typeface="Proxima Nova"/>
              <a:ea typeface="Proxima Nova"/>
            </a:endParaRPr>
          </a:p>
          <a:p>
            <a:pPr marL="285750" indent="-285750">
              <a:lnSpc>
                <a:spcPct val="114999"/>
              </a:lnSpc>
            </a:pPr>
            <a:endParaRPr lang="en-US" sz="1800">
              <a:solidFill>
                <a:srgbClr val="000000"/>
              </a:solidFill>
              <a:latin typeface="Proxima Nova"/>
              <a:ea typeface="Proxima Nova"/>
            </a:endParaRPr>
          </a:p>
          <a:p>
            <a:pPr marL="285750" indent="-285750">
              <a:lnSpc>
                <a:spcPct val="114999"/>
              </a:lnSpc>
              <a:spcAft>
                <a:spcPts val="1200"/>
              </a:spcAft>
            </a:pPr>
            <a:endParaRPr lang="en-US" sz="1800">
              <a:solidFill>
                <a:srgbClr val="000000"/>
              </a:solidFill>
              <a:latin typeface="Proxima Nova"/>
              <a:ea typeface="Proxima Nova"/>
              <a:cs typeface="Times New Roman"/>
            </a:endParaRPr>
          </a:p>
          <a:p>
            <a:pPr marL="596900" lvl="1" indent="0">
              <a:lnSpc>
                <a:spcPct val="114999"/>
              </a:lnSpc>
              <a:spcAft>
                <a:spcPts val="1200"/>
              </a:spcAft>
              <a:buNone/>
            </a:pPr>
            <a:endParaRPr lang="en-US" sz="1800">
              <a:solidFill>
                <a:srgbClr val="000000"/>
              </a:solidFill>
              <a:latin typeface="Proxima Nova"/>
              <a:ea typeface="Proxima Nova"/>
              <a:cs typeface="Proxima Nova"/>
            </a:endParaRPr>
          </a:p>
        </p:txBody>
      </p:sp>
      <p:sp>
        <p:nvSpPr>
          <p:cNvPr id="2" name="Text Placeholder 1">
            <a:extLst>
              <a:ext uri="{FF2B5EF4-FFF2-40B4-BE49-F238E27FC236}">
                <a16:creationId xmlns:a16="http://schemas.microsoft.com/office/drawing/2014/main" id="{D86F0808-76D5-BB91-5000-DC7AB66FAED6}"/>
              </a:ext>
            </a:extLst>
          </p:cNvPr>
          <p:cNvSpPr>
            <a:spLocks noGrp="1"/>
          </p:cNvSpPr>
          <p:nvPr>
            <p:ph type="body" idx="2"/>
          </p:nvPr>
        </p:nvSpPr>
        <p:spPr/>
        <p:txBody>
          <a:bodyPr/>
          <a:lstStyle/>
          <a:p>
            <a:pPr marL="0" indent="0">
              <a:lnSpc>
                <a:spcPct val="114999"/>
              </a:lnSpc>
              <a:spcAft>
                <a:spcPts val="1200"/>
              </a:spcAft>
              <a:buNone/>
            </a:pPr>
            <a:r>
              <a:rPr lang="en-US" sz="1800">
                <a:solidFill>
                  <a:schemeClr val="tx1"/>
                </a:solidFill>
                <a:latin typeface="Proxima Nova"/>
                <a:cs typeface="Segoe UI"/>
              </a:rPr>
              <a:t>Bad at:</a:t>
            </a:r>
          </a:p>
          <a:p>
            <a:pPr marL="285750" indent="-285750">
              <a:lnSpc>
                <a:spcPct val="114999"/>
              </a:lnSpc>
              <a:spcAft>
                <a:spcPts val="1200"/>
              </a:spcAft>
            </a:pPr>
            <a:r>
              <a:rPr lang="en-US" sz="1800">
                <a:solidFill>
                  <a:schemeClr val="tx1"/>
                </a:solidFill>
                <a:latin typeface="Proxima Nova"/>
              </a:rPr>
              <a:t>Searching for information</a:t>
            </a:r>
            <a:br>
              <a:rPr lang="en-US" sz="1800">
                <a:solidFill>
                  <a:schemeClr val="tx1"/>
                </a:solidFill>
                <a:latin typeface="Proxima Nova"/>
              </a:rPr>
            </a:br>
            <a:r>
              <a:rPr lang="en-US" sz="1800">
                <a:solidFill>
                  <a:schemeClr val="tx1"/>
                </a:solidFill>
                <a:latin typeface="Proxima Nova"/>
              </a:rPr>
              <a:t>(though some have been integrated with search engines)</a:t>
            </a:r>
          </a:p>
          <a:p>
            <a:pPr marL="285750" indent="-285750">
              <a:lnSpc>
                <a:spcPct val="114999"/>
              </a:lnSpc>
              <a:spcAft>
                <a:spcPts val="1200"/>
              </a:spcAft>
            </a:pPr>
            <a:r>
              <a:rPr lang="en-US" sz="1800">
                <a:solidFill>
                  <a:schemeClr val="tx1"/>
                </a:solidFill>
                <a:latin typeface="Proxima Nova"/>
              </a:rPr>
              <a:t>Providing accurate facts</a:t>
            </a:r>
            <a:endParaRPr lang="en-US">
              <a:solidFill>
                <a:schemeClr val="tx1"/>
              </a:solidFill>
            </a:endParaRPr>
          </a:p>
          <a:p>
            <a:pPr marL="285750" indent="-285750">
              <a:lnSpc>
                <a:spcPct val="114999"/>
              </a:lnSpc>
              <a:spcAft>
                <a:spcPts val="1200"/>
              </a:spcAft>
            </a:pPr>
            <a:endParaRPr lang="en-US" sz="1800">
              <a:solidFill>
                <a:srgbClr val="000000"/>
              </a:solidFill>
              <a:latin typeface="Proxima Nova"/>
            </a:endParaRPr>
          </a:p>
          <a:p>
            <a:pPr marL="0" indent="0">
              <a:lnSpc>
                <a:spcPct val="114999"/>
              </a:lnSpc>
              <a:spcAft>
                <a:spcPts val="1200"/>
              </a:spcAft>
              <a:buNone/>
            </a:pPr>
            <a:endParaRPr lang="en-US" sz="1800">
              <a:solidFill>
                <a:srgbClr val="000000"/>
              </a:solidFill>
              <a:latin typeface="Proxima Nova"/>
              <a:cs typeface="Segoe UI"/>
            </a:endParaRPr>
          </a:p>
          <a:p>
            <a:pPr marL="0" indent="0">
              <a:lnSpc>
                <a:spcPct val="114999"/>
              </a:lnSpc>
              <a:spcAft>
                <a:spcPts val="1200"/>
              </a:spcAft>
              <a:buNone/>
            </a:pPr>
            <a:endParaRPr lang="en-US" sz="1800">
              <a:solidFill>
                <a:srgbClr val="000000"/>
              </a:solidFill>
              <a:latin typeface="Proxima Nova"/>
              <a:cs typeface="Segoe UI"/>
            </a:endParaRPr>
          </a:p>
          <a:p>
            <a:pPr marL="285750" indent="-285750">
              <a:lnSpc>
                <a:spcPct val="114999"/>
              </a:lnSpc>
            </a:pPr>
            <a:endParaRPr lang="en-US" sz="1800">
              <a:solidFill>
                <a:srgbClr val="000000"/>
              </a:solidFill>
              <a:latin typeface="Proxima Nova"/>
            </a:endParaRPr>
          </a:p>
          <a:p>
            <a:pPr marL="285750" indent="-285750">
              <a:lnSpc>
                <a:spcPct val="114999"/>
              </a:lnSpc>
              <a:spcAft>
                <a:spcPts val="1200"/>
              </a:spcAft>
            </a:pPr>
            <a:endParaRPr lang="en-US" sz="1800">
              <a:solidFill>
                <a:srgbClr val="000000"/>
              </a:solidFill>
              <a:latin typeface="Proxima Nova"/>
            </a:endParaRPr>
          </a:p>
          <a:p>
            <a:pPr marL="596900" lvl="1" indent="0">
              <a:lnSpc>
                <a:spcPct val="114999"/>
              </a:lnSpc>
              <a:spcAft>
                <a:spcPts val="1200"/>
              </a:spcAft>
              <a:buNone/>
            </a:pPr>
            <a:endParaRPr lang="en-US" sz="1800">
              <a:solidFill>
                <a:srgbClr val="000000"/>
              </a:solidFill>
              <a:latin typeface="Proxima Nova"/>
              <a:cs typeface="Segoe UI"/>
            </a:endParaRPr>
          </a:p>
          <a:p>
            <a:pPr marL="139700" indent="0">
              <a:lnSpc>
                <a:spcPct val="114999"/>
              </a:lnSpc>
              <a:buNone/>
            </a:pPr>
            <a:endParaRPr lang="en-US" sz="1800">
              <a:solidFill>
                <a:srgbClr val="000000"/>
              </a:solidFill>
              <a:latin typeface="Proxima Nova"/>
            </a:endParaRPr>
          </a:p>
        </p:txBody>
      </p:sp>
    </p:spTree>
    <p:extLst>
      <p:ext uri="{BB962C8B-B14F-4D97-AF65-F5344CB8AC3E}">
        <p14:creationId xmlns:p14="http://schemas.microsoft.com/office/powerpoint/2010/main" val="30457537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Recognized Dangers</a:t>
            </a:r>
            <a:endParaRPr lang="en-US"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285750" indent="-285750">
              <a:lnSpc>
                <a:spcPct val="100000"/>
              </a:lnSpc>
              <a:spcBef>
                <a:spcPts val="1000"/>
              </a:spcBef>
            </a:pPr>
            <a:r>
              <a:rPr lang="en-US" sz="2000">
                <a:solidFill>
                  <a:schemeClr val="tx1"/>
                </a:solidFill>
                <a:latin typeface="Proxima Nova"/>
              </a:rPr>
              <a:t>Fictional information – dangerously plausible nonsense</a:t>
            </a:r>
          </a:p>
          <a:p>
            <a:pPr lvl="1">
              <a:lnSpc>
                <a:spcPct val="100000"/>
              </a:lnSpc>
              <a:spcBef>
                <a:spcPts val="1000"/>
              </a:spcBef>
            </a:pPr>
            <a:r>
              <a:rPr lang="en-US" sz="1600">
                <a:solidFill>
                  <a:schemeClr val="tx1"/>
                </a:solidFill>
                <a:latin typeface="Proxima Nova"/>
                <a:hlinkClick r:id="rId4">
                  <a:extLst>
                    <a:ext uri="{A12FA001-AC4F-418D-AE19-62706E023703}">
                      <ahyp:hlinkClr xmlns:ahyp="http://schemas.microsoft.com/office/drawing/2018/hyperlinkcolor" val="tx"/>
                    </a:ext>
                  </a:extLst>
                </a:hlinkClick>
              </a:rPr>
              <a:t>LLMs will make up fictional cases, citations, and quotes</a:t>
            </a:r>
            <a:endParaRPr lang="en-US" sz="1600">
              <a:solidFill>
                <a:schemeClr val="tx1"/>
              </a:solidFill>
              <a:latin typeface="Proxima Nova"/>
            </a:endParaRPr>
          </a:p>
          <a:p>
            <a:pPr marL="285750" indent="-285750">
              <a:lnSpc>
                <a:spcPct val="100000"/>
              </a:lnSpc>
              <a:spcBef>
                <a:spcPts val="1000"/>
              </a:spcBef>
            </a:pPr>
            <a:r>
              <a:rPr lang="en-US" sz="2000">
                <a:solidFill>
                  <a:schemeClr val="tx1"/>
                </a:solidFill>
                <a:latin typeface="Proxima Nova"/>
              </a:rPr>
              <a:t>Training bias – GIGO</a:t>
            </a:r>
          </a:p>
          <a:p>
            <a:pPr marL="285750" indent="-285750">
              <a:lnSpc>
                <a:spcPct val="100000"/>
              </a:lnSpc>
              <a:spcBef>
                <a:spcPts val="1000"/>
              </a:spcBef>
            </a:pPr>
            <a:r>
              <a:rPr lang="en-US" sz="2000">
                <a:solidFill>
                  <a:schemeClr val="tx1"/>
                </a:solidFill>
                <a:latin typeface="Proxima Nova"/>
                <a:ea typeface="Proxima Nova"/>
              </a:rPr>
              <a:t>Privacy – who “learns” from your prompts?</a:t>
            </a:r>
          </a:p>
          <a:p>
            <a:pPr marL="285750" indent="-285750">
              <a:lnSpc>
                <a:spcPct val="100000"/>
              </a:lnSpc>
              <a:spcBef>
                <a:spcPts val="1000"/>
              </a:spcBef>
            </a:pPr>
            <a:r>
              <a:rPr lang="en-US" sz="2000">
                <a:solidFill>
                  <a:schemeClr val="tx1"/>
                </a:solidFill>
                <a:latin typeface="Proxima Nova"/>
                <a:ea typeface="Proxima Nova"/>
              </a:rPr>
              <a:t>Job elimination</a:t>
            </a:r>
          </a:p>
          <a:p>
            <a:pPr marL="285750" indent="-285750">
              <a:lnSpc>
                <a:spcPct val="100000"/>
              </a:lnSpc>
              <a:spcBef>
                <a:spcPts val="1000"/>
              </a:spcBef>
            </a:pPr>
            <a:r>
              <a:rPr lang="en-US" sz="2000">
                <a:solidFill>
                  <a:schemeClr val="tx1"/>
                </a:solidFill>
                <a:latin typeface="Proxima Nova"/>
                <a:ea typeface="Proxima Nova"/>
              </a:rPr>
              <a:t>Weaponization</a:t>
            </a:r>
          </a:p>
        </p:txBody>
      </p:sp>
    </p:spTree>
    <p:extLst>
      <p:ext uri="{BB962C8B-B14F-4D97-AF65-F5344CB8AC3E}">
        <p14:creationId xmlns:p14="http://schemas.microsoft.com/office/powerpoint/2010/main" val="63462740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Roadmap</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285750" indent="-285750">
              <a:lnSpc>
                <a:spcPct val="114999"/>
              </a:lnSpc>
              <a:spcAft>
                <a:spcPts val="1200"/>
              </a:spcAft>
            </a:pPr>
            <a:r>
              <a:rPr lang="en-US" dirty="0">
                <a:solidFill>
                  <a:schemeClr val="tx1"/>
                </a:solidFill>
                <a:latin typeface="Proxima Nova"/>
              </a:rPr>
              <a:t>General tech tips and tricks</a:t>
            </a:r>
          </a:p>
          <a:p>
            <a:pPr marL="285750" indent="-285750">
              <a:lnSpc>
                <a:spcPct val="114999"/>
              </a:lnSpc>
              <a:spcAft>
                <a:spcPts val="1200"/>
              </a:spcAft>
            </a:pPr>
            <a:r>
              <a:rPr lang="en-US" dirty="0">
                <a:solidFill>
                  <a:schemeClr val="tx1"/>
                </a:solidFill>
                <a:latin typeface="Proxima Nova"/>
                <a:ea typeface="Proxima Nova"/>
                <a:cs typeface="Proxima Nova"/>
              </a:rPr>
              <a:t>Artificial Intelligence Description</a:t>
            </a:r>
            <a:endParaRPr lang="en-US" dirty="0">
              <a:solidFill>
                <a:schemeClr val="tx1"/>
              </a:solidFill>
              <a:latin typeface="Proxima Nova"/>
            </a:endParaRPr>
          </a:p>
          <a:p>
            <a:pPr lvl="1">
              <a:lnSpc>
                <a:spcPct val="114999"/>
              </a:lnSpc>
              <a:spcAft>
                <a:spcPts val="1200"/>
              </a:spcAft>
            </a:pPr>
            <a:r>
              <a:rPr lang="en-US" dirty="0">
                <a:solidFill>
                  <a:schemeClr val="tx1"/>
                </a:solidFill>
                <a:ea typeface="Proxima Nova"/>
              </a:rPr>
              <a:t>Large Language Models</a:t>
            </a:r>
          </a:p>
          <a:p>
            <a:pPr marL="285750" indent="-285750">
              <a:lnSpc>
                <a:spcPct val="114999"/>
              </a:lnSpc>
              <a:spcAft>
                <a:spcPts val="1200"/>
              </a:spcAft>
            </a:pPr>
            <a:r>
              <a:rPr lang="en-US" dirty="0">
                <a:solidFill>
                  <a:schemeClr val="tx1"/>
                </a:solidFill>
                <a:latin typeface="Proxima Nova"/>
                <a:ea typeface="Proxima Nova"/>
                <a:cs typeface="Proxima Nova"/>
              </a:rPr>
              <a:t>AI tools</a:t>
            </a:r>
          </a:p>
          <a:p>
            <a:pPr marL="285750" indent="-285750">
              <a:lnSpc>
                <a:spcPct val="114999"/>
              </a:lnSpc>
              <a:spcAft>
                <a:spcPts val="1200"/>
              </a:spcAft>
            </a:pPr>
            <a:r>
              <a:rPr lang="en-US" dirty="0">
                <a:solidFill>
                  <a:schemeClr val="tx1"/>
                </a:solidFill>
                <a:latin typeface="Proxima Nova"/>
                <a:ea typeface="Proxima Nova"/>
                <a:cs typeface="Proxima Nova"/>
              </a:rPr>
              <a:t>Discussion</a:t>
            </a:r>
          </a:p>
          <a:p>
            <a:pPr marL="171450" indent="0">
              <a:lnSpc>
                <a:spcPct val="114999"/>
              </a:lnSpc>
              <a:spcAft>
                <a:spcPts val="1200"/>
              </a:spcAft>
              <a:buSzPts val="1800"/>
              <a:buNone/>
            </a:pPr>
            <a:endParaRPr lang="en-US" dirty="0">
              <a:solidFill>
                <a:schemeClr val="tx1"/>
              </a:solidFill>
              <a:latin typeface="Proxima Nova"/>
              <a:ea typeface="Proxima Nova"/>
              <a:cs typeface="Proxima Nova"/>
            </a:endParaRPr>
          </a:p>
          <a:p>
            <a:pPr marL="596900" lvl="1" indent="0">
              <a:lnSpc>
                <a:spcPct val="114999"/>
              </a:lnSpc>
              <a:spcAft>
                <a:spcPts val="1200"/>
              </a:spcAft>
              <a:buNone/>
            </a:pPr>
            <a:endParaRPr lang="en-US" dirty="0">
              <a:solidFill>
                <a:schemeClr val="tx1"/>
              </a:solidFill>
              <a:latin typeface="Proxima Nova"/>
              <a:ea typeface="Proxima Nova"/>
              <a:cs typeface="Proxima Nova"/>
            </a:endParaRPr>
          </a:p>
          <a:p>
            <a:pPr marL="596900" lvl="1" indent="0">
              <a:lnSpc>
                <a:spcPct val="114999"/>
              </a:lnSpc>
              <a:spcAft>
                <a:spcPts val="1200"/>
              </a:spcAft>
              <a:buNone/>
            </a:pPr>
            <a:endParaRPr lang="en-US" dirty="0">
              <a:solidFill>
                <a:srgbClr val="595959"/>
              </a:solidFill>
              <a:latin typeface="Proxima Nova"/>
              <a:ea typeface="Proxima Nova"/>
              <a:cs typeface="Proxima Nova"/>
            </a:endParaRPr>
          </a:p>
        </p:txBody>
      </p:sp>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256468" y="149168"/>
            <a:ext cx="8520600" cy="572700"/>
          </a:xfrm>
          <a:prstGeom prst="rect">
            <a:avLst/>
          </a:prstGeom>
        </p:spPr>
        <p:txBody>
          <a:bodyPr spcFirstLastPara="1" wrap="square" lIns="91425" tIns="91425" rIns="91425" bIns="91425" anchor="t" anchorCtr="0">
            <a:normAutofit fontScale="90000"/>
          </a:bodyPr>
          <a:lstStyle/>
          <a:p>
            <a:r>
              <a:rPr lang="en-US" b="0" i="0">
                <a:solidFill>
                  <a:srgbClr val="343541"/>
                </a:solidFill>
                <a:effectLst/>
                <a:latin typeface="Söhne"/>
              </a:rPr>
              <a:t>what are the things that lawyers need to know in a presentation about large language models</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285750" indent="-285750">
              <a:lnSpc>
                <a:spcPct val="100000"/>
              </a:lnSpc>
              <a:spcBef>
                <a:spcPts val="1000"/>
              </a:spcBef>
            </a:pPr>
            <a:endParaRPr lang="en-US" sz="2000">
              <a:solidFill>
                <a:schemeClr val="tx1"/>
              </a:solidFill>
              <a:latin typeface="Proxima Nova"/>
              <a:ea typeface="Proxima Nova"/>
            </a:endParaRPr>
          </a:p>
        </p:txBody>
      </p:sp>
      <p:pic>
        <p:nvPicPr>
          <p:cNvPr id="3" name="Picture 2">
            <a:extLst>
              <a:ext uri="{FF2B5EF4-FFF2-40B4-BE49-F238E27FC236}">
                <a16:creationId xmlns:a16="http://schemas.microsoft.com/office/drawing/2014/main" id="{572D31BD-8C4D-2F9A-3C28-0B8DC20FF193}"/>
              </a:ext>
            </a:extLst>
          </p:cNvPr>
          <p:cNvPicPr>
            <a:picLocks noChangeAspect="1"/>
          </p:cNvPicPr>
          <p:nvPr/>
        </p:nvPicPr>
        <p:blipFill>
          <a:blip r:embed="rId4"/>
          <a:stretch>
            <a:fillRect/>
          </a:stretch>
        </p:blipFill>
        <p:spPr>
          <a:xfrm>
            <a:off x="311700" y="1053000"/>
            <a:ext cx="4060168" cy="3725873"/>
          </a:xfrm>
          <a:prstGeom prst="rect">
            <a:avLst/>
          </a:prstGeom>
        </p:spPr>
      </p:pic>
      <p:pic>
        <p:nvPicPr>
          <p:cNvPr id="5" name="Picture 4">
            <a:extLst>
              <a:ext uri="{FF2B5EF4-FFF2-40B4-BE49-F238E27FC236}">
                <a16:creationId xmlns:a16="http://schemas.microsoft.com/office/drawing/2014/main" id="{98FC3DCB-7784-ED18-63FC-4A9579E2A52E}"/>
              </a:ext>
            </a:extLst>
          </p:cNvPr>
          <p:cNvPicPr>
            <a:picLocks noChangeAspect="1"/>
          </p:cNvPicPr>
          <p:nvPr/>
        </p:nvPicPr>
        <p:blipFill>
          <a:blip r:embed="rId5"/>
          <a:stretch>
            <a:fillRect/>
          </a:stretch>
        </p:blipFill>
        <p:spPr>
          <a:xfrm>
            <a:off x="4572000" y="1053000"/>
            <a:ext cx="3962973" cy="3725872"/>
          </a:xfrm>
          <a:prstGeom prst="rect">
            <a:avLst/>
          </a:prstGeom>
        </p:spPr>
      </p:pic>
    </p:spTree>
    <p:extLst>
      <p:ext uri="{BB962C8B-B14F-4D97-AF65-F5344CB8AC3E}">
        <p14:creationId xmlns:p14="http://schemas.microsoft.com/office/powerpoint/2010/main" val="206161875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256468" y="149168"/>
            <a:ext cx="8520600" cy="572700"/>
          </a:xfrm>
          <a:prstGeom prst="rect">
            <a:avLst/>
          </a:prstGeom>
        </p:spPr>
        <p:txBody>
          <a:bodyPr spcFirstLastPara="1" wrap="square" lIns="91425" tIns="91425" rIns="91425" bIns="91425" anchor="t" anchorCtr="0">
            <a:normAutofit fontScale="90000"/>
          </a:bodyPr>
          <a:lstStyle/>
          <a:p>
            <a:r>
              <a:rPr lang="en-US" dirty="0">
                <a:solidFill>
                  <a:srgbClr val="343541"/>
                </a:solidFill>
                <a:latin typeface="Söhne"/>
                <a:ea typeface="Proxima Nova"/>
                <a:cs typeface="Proxima Nova"/>
                <a:sym typeface="Proxima Nova"/>
                <a:hlinkClick r:id="rId4"/>
              </a:rPr>
              <a:t>https://gamma.app</a:t>
            </a:r>
            <a:r>
              <a:rPr lang="en-US" dirty="0">
                <a:solidFill>
                  <a:srgbClr val="343541"/>
                </a:solidFill>
                <a:latin typeface="Söhne"/>
                <a:ea typeface="Proxima Nova"/>
                <a:cs typeface="Proxima Nova"/>
                <a:sym typeface="Proxima Nova"/>
              </a:rPr>
              <a:t> - Technology Tools for Lawyers</a:t>
            </a:r>
            <a:endParaRPr b="1" dirty="0">
              <a:latin typeface="Proxima Nova"/>
              <a:ea typeface="Proxima Nova"/>
              <a:cs typeface="Proxima Nova"/>
              <a:sym typeface="Proxima Nova"/>
            </a:endParaRPr>
          </a:p>
        </p:txBody>
      </p:sp>
      <p:pic>
        <p:nvPicPr>
          <p:cNvPr id="4" name="Picture 3">
            <a:extLst>
              <a:ext uri="{FF2B5EF4-FFF2-40B4-BE49-F238E27FC236}">
                <a16:creationId xmlns:a16="http://schemas.microsoft.com/office/drawing/2014/main" id="{B5883D0B-330B-52DE-410E-FC02F8145EEE}"/>
              </a:ext>
            </a:extLst>
          </p:cNvPr>
          <p:cNvPicPr>
            <a:picLocks noChangeAspect="1"/>
          </p:cNvPicPr>
          <p:nvPr/>
        </p:nvPicPr>
        <p:blipFill>
          <a:blip r:embed="rId5"/>
          <a:stretch>
            <a:fillRect/>
          </a:stretch>
        </p:blipFill>
        <p:spPr>
          <a:xfrm>
            <a:off x="187381" y="627322"/>
            <a:ext cx="2813215" cy="4092838"/>
          </a:xfrm>
          <a:prstGeom prst="rect">
            <a:avLst/>
          </a:prstGeom>
        </p:spPr>
      </p:pic>
      <p:pic>
        <p:nvPicPr>
          <p:cNvPr id="7" name="Picture 6">
            <a:extLst>
              <a:ext uri="{FF2B5EF4-FFF2-40B4-BE49-F238E27FC236}">
                <a16:creationId xmlns:a16="http://schemas.microsoft.com/office/drawing/2014/main" id="{2FD646B5-977F-3D94-D1FD-7782E8E84B12}"/>
              </a:ext>
            </a:extLst>
          </p:cNvPr>
          <p:cNvPicPr>
            <a:picLocks noChangeAspect="1"/>
          </p:cNvPicPr>
          <p:nvPr/>
        </p:nvPicPr>
        <p:blipFill>
          <a:blip r:embed="rId6"/>
          <a:stretch>
            <a:fillRect/>
          </a:stretch>
        </p:blipFill>
        <p:spPr>
          <a:xfrm>
            <a:off x="3069683" y="627322"/>
            <a:ext cx="2518727" cy="4261758"/>
          </a:xfrm>
          <a:prstGeom prst="rect">
            <a:avLst/>
          </a:prstGeom>
        </p:spPr>
      </p:pic>
      <p:pic>
        <p:nvPicPr>
          <p:cNvPr id="9" name="Picture 8">
            <a:extLst>
              <a:ext uri="{FF2B5EF4-FFF2-40B4-BE49-F238E27FC236}">
                <a16:creationId xmlns:a16="http://schemas.microsoft.com/office/drawing/2014/main" id="{A2C3FA13-5D15-27C1-90E2-964298A44FED}"/>
              </a:ext>
            </a:extLst>
          </p:cNvPr>
          <p:cNvPicPr>
            <a:picLocks noChangeAspect="1"/>
          </p:cNvPicPr>
          <p:nvPr/>
        </p:nvPicPr>
        <p:blipFill>
          <a:blip r:embed="rId7"/>
          <a:stretch>
            <a:fillRect/>
          </a:stretch>
        </p:blipFill>
        <p:spPr>
          <a:xfrm>
            <a:off x="5653806" y="627322"/>
            <a:ext cx="3057866" cy="4320540"/>
          </a:xfrm>
          <a:prstGeom prst="rect">
            <a:avLst/>
          </a:prstGeom>
        </p:spPr>
      </p:pic>
    </p:spTree>
    <p:extLst>
      <p:ext uri="{BB962C8B-B14F-4D97-AF65-F5344CB8AC3E}">
        <p14:creationId xmlns:p14="http://schemas.microsoft.com/office/powerpoint/2010/main" val="294502790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sym typeface="Proxima Nova"/>
              </a:rPr>
              <a:t>Trying it out… text output</a:t>
            </a:r>
            <a:endParaRPr b="1">
              <a:latin typeface="Proxima Nova"/>
              <a:ea typeface="Proxima Nova"/>
              <a:cs typeface="Proxima Nova"/>
              <a:sym typeface="Proxima Nova"/>
            </a:endParaRPr>
          </a:p>
        </p:txBody>
      </p:sp>
      <p:graphicFrame>
        <p:nvGraphicFramePr>
          <p:cNvPr id="5" name="Table 5">
            <a:extLst>
              <a:ext uri="{FF2B5EF4-FFF2-40B4-BE49-F238E27FC236}">
                <a16:creationId xmlns:a16="http://schemas.microsoft.com/office/drawing/2014/main" id="{85F6F00D-249C-52D2-DD32-10942724AC13}"/>
              </a:ext>
            </a:extLst>
          </p:cNvPr>
          <p:cNvGraphicFramePr>
            <a:graphicFrameLocks noGrp="1"/>
          </p:cNvGraphicFramePr>
          <p:nvPr>
            <p:extLst>
              <p:ext uri="{D42A27DB-BD31-4B8C-83A1-F6EECF244321}">
                <p14:modId xmlns:p14="http://schemas.microsoft.com/office/powerpoint/2010/main" val="1954370984"/>
              </p:ext>
            </p:extLst>
          </p:nvPr>
        </p:nvGraphicFramePr>
        <p:xfrm>
          <a:off x="209677" y="918250"/>
          <a:ext cx="8724645" cy="2197686"/>
        </p:xfrm>
        <a:graphic>
          <a:graphicData uri="http://schemas.openxmlformats.org/drawingml/2006/table">
            <a:tbl>
              <a:tblPr firstRow="1" bandRow="1">
                <a:tableStyleId>{5C22544A-7EE6-4342-B048-85BDC9FD1C3A}</a:tableStyleId>
              </a:tblPr>
              <a:tblGrid>
                <a:gridCol w="2908215">
                  <a:extLst>
                    <a:ext uri="{9D8B030D-6E8A-4147-A177-3AD203B41FA5}">
                      <a16:colId xmlns:a16="http://schemas.microsoft.com/office/drawing/2014/main" val="2298272060"/>
                    </a:ext>
                  </a:extLst>
                </a:gridCol>
                <a:gridCol w="2908215">
                  <a:extLst>
                    <a:ext uri="{9D8B030D-6E8A-4147-A177-3AD203B41FA5}">
                      <a16:colId xmlns:a16="http://schemas.microsoft.com/office/drawing/2014/main" val="445012442"/>
                    </a:ext>
                  </a:extLst>
                </a:gridCol>
                <a:gridCol w="2908215">
                  <a:extLst>
                    <a:ext uri="{9D8B030D-6E8A-4147-A177-3AD203B41FA5}">
                      <a16:colId xmlns:a16="http://schemas.microsoft.com/office/drawing/2014/main" val="294241052"/>
                    </a:ext>
                  </a:extLst>
                </a:gridCol>
              </a:tblGrid>
              <a:tr h="0">
                <a:tc>
                  <a:txBody>
                    <a:bodyPr/>
                    <a:lstStyle/>
                    <a:p>
                      <a:r>
                        <a:rPr lang="en-US">
                          <a:solidFill>
                            <a:schemeClr val="bg1"/>
                          </a:solidFill>
                        </a:rPr>
                        <a:t>Open AI</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bg1"/>
                          </a:solidFill>
                          <a:hlinkClick r:id="rId4">
                            <a:extLst>
                              <a:ext uri="{A12FA001-AC4F-418D-AE19-62706E023703}">
                                <ahyp:hlinkClr xmlns:ahyp="http://schemas.microsoft.com/office/drawing/2018/hyperlinkcolor" val="tx"/>
                              </a:ext>
                            </a:extLst>
                          </a:hlinkClick>
                        </a:rPr>
                        <a:t>https://chat.openai.com</a:t>
                      </a:r>
                      <a:endParaRPr lang="en-US">
                        <a:solidFill>
                          <a:schemeClr val="bg1"/>
                        </a:solidFill>
                      </a:endParaRPr>
                    </a:p>
                  </a:txBody>
                  <a:tcPr/>
                </a:tc>
                <a:tc>
                  <a:txBody>
                    <a:bodyPr/>
                    <a:lstStyle/>
                    <a:p>
                      <a:r>
                        <a:rPr lang="en-US"/>
                        <a:t>Microsoft</a:t>
                      </a:r>
                    </a:p>
                    <a:p>
                      <a:r>
                        <a:rPr lang="en-US"/>
                        <a:t>https://www.bing.com &gt; Click Chat (From Edge)</a:t>
                      </a:r>
                    </a:p>
                  </a:txBody>
                  <a:tcPr/>
                </a:tc>
                <a:tc>
                  <a:txBody>
                    <a:bodyPr/>
                    <a:lstStyle/>
                    <a:p>
                      <a:r>
                        <a:rPr lang="en-US"/>
                        <a:t>Google</a:t>
                      </a:r>
                    </a:p>
                    <a:p>
                      <a:r>
                        <a:rPr lang="en-US"/>
                        <a:t>https://bard.google.com</a:t>
                      </a:r>
                    </a:p>
                  </a:txBody>
                  <a:tcPr/>
                </a:tc>
                <a:extLst>
                  <a:ext uri="{0D108BD9-81ED-4DB2-BD59-A6C34878D82A}">
                    <a16:rowId xmlns:a16="http://schemas.microsoft.com/office/drawing/2014/main" val="1696209623"/>
                  </a:ext>
                </a:extLst>
              </a:tr>
              <a:tr h="733083">
                <a:tc>
                  <a:txBody>
                    <a:bodyPr/>
                    <a:lstStyle/>
                    <a:p>
                      <a:endParaRPr lang="en-US"/>
                    </a:p>
                  </a:txBody>
                  <a:tcPr/>
                </a:tc>
                <a:tc>
                  <a:txBody>
                    <a:bodyPr/>
                    <a:lstStyle/>
                    <a:p>
                      <a:r>
                        <a:rPr lang="en-US"/>
                        <a:t>Various “styles”</a:t>
                      </a:r>
                    </a:p>
                    <a:p>
                      <a:r>
                        <a:rPr lang="en-US"/>
                        <a:t>Provides some citations</a:t>
                      </a:r>
                    </a:p>
                    <a:p>
                      <a:r>
                        <a:rPr lang="en-US"/>
                        <a:t>Realtime search</a:t>
                      </a:r>
                    </a:p>
                  </a:txBody>
                  <a:tcPr/>
                </a:tc>
                <a:tc>
                  <a:txBody>
                    <a:bodyPr/>
                    <a:lstStyle/>
                    <a:p>
                      <a:endParaRPr lang="en-US"/>
                    </a:p>
                  </a:txBody>
                  <a:tcPr/>
                </a:tc>
                <a:extLst>
                  <a:ext uri="{0D108BD9-81ED-4DB2-BD59-A6C34878D82A}">
                    <a16:rowId xmlns:a16="http://schemas.microsoft.com/office/drawing/2014/main" val="2731148400"/>
                  </a:ext>
                </a:extLst>
              </a:tr>
              <a:tr h="73308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88682177"/>
                  </a:ext>
                </a:extLst>
              </a:tr>
            </a:tbl>
          </a:graphicData>
        </a:graphic>
      </p:graphicFrame>
      <p:pic>
        <p:nvPicPr>
          <p:cNvPr id="7" name="Picture 6">
            <a:extLst>
              <a:ext uri="{FF2B5EF4-FFF2-40B4-BE49-F238E27FC236}">
                <a16:creationId xmlns:a16="http://schemas.microsoft.com/office/drawing/2014/main" id="{E2F70324-735C-AFE6-E18D-4E19D6A6FA74}"/>
              </a:ext>
            </a:extLst>
          </p:cNvPr>
          <p:cNvPicPr>
            <a:picLocks noChangeAspect="1"/>
          </p:cNvPicPr>
          <p:nvPr/>
        </p:nvPicPr>
        <p:blipFill>
          <a:blip r:embed="rId5"/>
          <a:stretch>
            <a:fillRect/>
          </a:stretch>
        </p:blipFill>
        <p:spPr>
          <a:xfrm>
            <a:off x="566662" y="2722233"/>
            <a:ext cx="2029253" cy="2432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04F18642-7817-1F4F-3079-0F3D06DAE1AE}"/>
              </a:ext>
            </a:extLst>
          </p:cNvPr>
          <p:cNvPicPr>
            <a:picLocks noChangeAspect="1"/>
          </p:cNvPicPr>
          <p:nvPr/>
        </p:nvPicPr>
        <p:blipFill>
          <a:blip r:embed="rId6"/>
          <a:stretch>
            <a:fillRect/>
          </a:stretch>
        </p:blipFill>
        <p:spPr>
          <a:xfrm>
            <a:off x="3595319" y="2702671"/>
            <a:ext cx="1830622" cy="2440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13" name="Picture 12">
            <a:extLst>
              <a:ext uri="{FF2B5EF4-FFF2-40B4-BE49-F238E27FC236}">
                <a16:creationId xmlns:a16="http://schemas.microsoft.com/office/drawing/2014/main" id="{3985D0EC-5890-4FE1-FBAD-E2611B2C48E7}"/>
              </a:ext>
            </a:extLst>
          </p:cNvPr>
          <p:cNvPicPr>
            <a:picLocks noChangeAspect="1"/>
          </p:cNvPicPr>
          <p:nvPr/>
        </p:nvPicPr>
        <p:blipFill>
          <a:blip r:embed="rId7"/>
          <a:stretch>
            <a:fillRect/>
          </a:stretch>
        </p:blipFill>
        <p:spPr>
          <a:xfrm>
            <a:off x="6324501" y="2618757"/>
            <a:ext cx="2312113" cy="2440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162909788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sym typeface="Proxima Nova"/>
              </a:rPr>
              <a:t>Some handy integrations</a:t>
            </a:r>
            <a:endParaRPr b="1">
              <a:latin typeface="Proxima Nova"/>
              <a:ea typeface="Proxima Nova"/>
              <a:cs typeface="Proxima Nova"/>
              <a:sym typeface="Proxima Nova"/>
            </a:endParaRPr>
          </a:p>
        </p:txBody>
      </p:sp>
      <p:graphicFrame>
        <p:nvGraphicFramePr>
          <p:cNvPr id="5" name="Table 5">
            <a:extLst>
              <a:ext uri="{FF2B5EF4-FFF2-40B4-BE49-F238E27FC236}">
                <a16:creationId xmlns:a16="http://schemas.microsoft.com/office/drawing/2014/main" id="{85F6F00D-249C-52D2-DD32-10942724AC13}"/>
              </a:ext>
            </a:extLst>
          </p:cNvPr>
          <p:cNvGraphicFramePr>
            <a:graphicFrameLocks noGrp="1"/>
          </p:cNvGraphicFramePr>
          <p:nvPr>
            <p:extLst>
              <p:ext uri="{D42A27DB-BD31-4B8C-83A1-F6EECF244321}">
                <p14:modId xmlns:p14="http://schemas.microsoft.com/office/powerpoint/2010/main" val="859167327"/>
              </p:ext>
            </p:extLst>
          </p:nvPr>
        </p:nvGraphicFramePr>
        <p:xfrm>
          <a:off x="209677" y="918250"/>
          <a:ext cx="8724645" cy="3237132"/>
        </p:xfrm>
        <a:graphic>
          <a:graphicData uri="http://schemas.openxmlformats.org/drawingml/2006/table">
            <a:tbl>
              <a:tblPr firstRow="1" bandRow="1">
                <a:tableStyleId>{5C22544A-7EE6-4342-B048-85BDC9FD1C3A}</a:tableStyleId>
              </a:tblPr>
              <a:tblGrid>
                <a:gridCol w="2908215">
                  <a:extLst>
                    <a:ext uri="{9D8B030D-6E8A-4147-A177-3AD203B41FA5}">
                      <a16:colId xmlns:a16="http://schemas.microsoft.com/office/drawing/2014/main" val="2298272060"/>
                    </a:ext>
                  </a:extLst>
                </a:gridCol>
                <a:gridCol w="2908215">
                  <a:extLst>
                    <a:ext uri="{9D8B030D-6E8A-4147-A177-3AD203B41FA5}">
                      <a16:colId xmlns:a16="http://schemas.microsoft.com/office/drawing/2014/main" val="445012442"/>
                    </a:ext>
                  </a:extLst>
                </a:gridCol>
                <a:gridCol w="2908215">
                  <a:extLst>
                    <a:ext uri="{9D8B030D-6E8A-4147-A177-3AD203B41FA5}">
                      <a16:colId xmlns:a16="http://schemas.microsoft.com/office/drawing/2014/main" val="294241052"/>
                    </a:ext>
                  </a:extLst>
                </a:gridCol>
              </a:tblGrid>
              <a:tr h="0">
                <a:tc>
                  <a:txBody>
                    <a:bodyPr/>
                    <a:lstStyle/>
                    <a:p>
                      <a:r>
                        <a:rPr lang="en-US">
                          <a:solidFill>
                            <a:schemeClr val="bg1"/>
                          </a:solidFill>
                        </a:rPr>
                        <a:t>Monica (Chrome Extension)</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209623"/>
                  </a:ext>
                </a:extLst>
              </a:tr>
              <a:tr h="73308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31148400"/>
                  </a:ext>
                </a:extLst>
              </a:tr>
              <a:tr h="73308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88682177"/>
                  </a:ext>
                </a:extLst>
              </a:tr>
              <a:tr h="73308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169574042"/>
                  </a:ext>
                </a:extLst>
              </a:tr>
              <a:tr h="73308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470983726"/>
                  </a:ext>
                </a:extLst>
              </a:tr>
            </a:tbl>
          </a:graphicData>
        </a:graphic>
      </p:graphicFrame>
      <p:pic>
        <p:nvPicPr>
          <p:cNvPr id="3" name="Picture 2">
            <a:extLst>
              <a:ext uri="{FF2B5EF4-FFF2-40B4-BE49-F238E27FC236}">
                <a16:creationId xmlns:a16="http://schemas.microsoft.com/office/drawing/2014/main" id="{BE7824C3-EF81-0C11-A65A-A1FCD5263B5B}"/>
              </a:ext>
            </a:extLst>
          </p:cNvPr>
          <p:cNvPicPr>
            <a:picLocks noChangeAspect="1"/>
          </p:cNvPicPr>
          <p:nvPr/>
        </p:nvPicPr>
        <p:blipFill>
          <a:blip r:embed="rId4"/>
          <a:stretch>
            <a:fillRect/>
          </a:stretch>
        </p:blipFill>
        <p:spPr>
          <a:xfrm>
            <a:off x="458431" y="1323410"/>
            <a:ext cx="1136364" cy="1213406"/>
          </a:xfrm>
          <a:prstGeom prst="rect">
            <a:avLst/>
          </a:prstGeom>
        </p:spPr>
      </p:pic>
      <p:pic>
        <p:nvPicPr>
          <p:cNvPr id="6" name="Picture 5">
            <a:extLst>
              <a:ext uri="{FF2B5EF4-FFF2-40B4-BE49-F238E27FC236}">
                <a16:creationId xmlns:a16="http://schemas.microsoft.com/office/drawing/2014/main" id="{282704E0-CDE7-C03D-E01B-A2A589DC7EC8}"/>
              </a:ext>
            </a:extLst>
          </p:cNvPr>
          <p:cNvPicPr>
            <a:picLocks noChangeAspect="1"/>
          </p:cNvPicPr>
          <p:nvPr/>
        </p:nvPicPr>
        <p:blipFill>
          <a:blip r:embed="rId5"/>
          <a:stretch>
            <a:fillRect/>
          </a:stretch>
        </p:blipFill>
        <p:spPr>
          <a:xfrm>
            <a:off x="6012746" y="223289"/>
            <a:ext cx="2921576" cy="4106362"/>
          </a:xfrm>
          <a:prstGeom prst="rect">
            <a:avLst/>
          </a:prstGeom>
        </p:spPr>
      </p:pic>
      <p:pic>
        <p:nvPicPr>
          <p:cNvPr id="4" name="Picture 3">
            <a:extLst>
              <a:ext uri="{FF2B5EF4-FFF2-40B4-BE49-F238E27FC236}">
                <a16:creationId xmlns:a16="http://schemas.microsoft.com/office/drawing/2014/main" id="{FAAB783C-0525-FD38-6811-9FD64AF3C046}"/>
              </a:ext>
            </a:extLst>
          </p:cNvPr>
          <p:cNvPicPr>
            <a:picLocks noChangeAspect="1"/>
          </p:cNvPicPr>
          <p:nvPr/>
        </p:nvPicPr>
        <p:blipFill>
          <a:blip r:embed="rId6"/>
          <a:stretch>
            <a:fillRect/>
          </a:stretch>
        </p:blipFill>
        <p:spPr>
          <a:xfrm>
            <a:off x="1843549" y="1767905"/>
            <a:ext cx="4023820" cy="2273311"/>
          </a:xfrm>
          <a:prstGeom prst="rect">
            <a:avLst/>
          </a:prstGeom>
        </p:spPr>
      </p:pic>
    </p:spTree>
    <p:extLst>
      <p:ext uri="{BB962C8B-B14F-4D97-AF65-F5344CB8AC3E}">
        <p14:creationId xmlns:p14="http://schemas.microsoft.com/office/powerpoint/2010/main" val="2920745142"/>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sym typeface="Proxima Nova"/>
              </a:rPr>
              <a:t>Some handy integrations</a:t>
            </a:r>
            <a:endParaRPr b="1">
              <a:latin typeface="Proxima Nova"/>
              <a:ea typeface="Proxima Nova"/>
              <a:cs typeface="Proxima Nova"/>
              <a:sym typeface="Proxima Nova"/>
            </a:endParaRPr>
          </a:p>
        </p:txBody>
      </p:sp>
      <p:graphicFrame>
        <p:nvGraphicFramePr>
          <p:cNvPr id="5" name="Table 5">
            <a:extLst>
              <a:ext uri="{FF2B5EF4-FFF2-40B4-BE49-F238E27FC236}">
                <a16:creationId xmlns:a16="http://schemas.microsoft.com/office/drawing/2014/main" id="{85F6F00D-249C-52D2-DD32-10942724AC13}"/>
              </a:ext>
            </a:extLst>
          </p:cNvPr>
          <p:cNvGraphicFramePr>
            <a:graphicFrameLocks noGrp="1"/>
          </p:cNvGraphicFramePr>
          <p:nvPr>
            <p:extLst>
              <p:ext uri="{D42A27DB-BD31-4B8C-83A1-F6EECF244321}">
                <p14:modId xmlns:p14="http://schemas.microsoft.com/office/powerpoint/2010/main" val="2346872469"/>
              </p:ext>
            </p:extLst>
          </p:nvPr>
        </p:nvGraphicFramePr>
        <p:xfrm>
          <a:off x="260688" y="918250"/>
          <a:ext cx="8622624" cy="3450492"/>
        </p:xfrm>
        <a:graphic>
          <a:graphicData uri="http://schemas.openxmlformats.org/drawingml/2006/table">
            <a:tbl>
              <a:tblPr firstRow="1" bandRow="1">
                <a:tableStyleId>{5C22544A-7EE6-4342-B048-85BDC9FD1C3A}</a:tableStyleId>
              </a:tblPr>
              <a:tblGrid>
                <a:gridCol w="4311312">
                  <a:extLst>
                    <a:ext uri="{9D8B030D-6E8A-4147-A177-3AD203B41FA5}">
                      <a16:colId xmlns:a16="http://schemas.microsoft.com/office/drawing/2014/main" val="2298272060"/>
                    </a:ext>
                  </a:extLst>
                </a:gridCol>
                <a:gridCol w="4311312">
                  <a:extLst>
                    <a:ext uri="{9D8B030D-6E8A-4147-A177-3AD203B41FA5}">
                      <a16:colId xmlns:a16="http://schemas.microsoft.com/office/drawing/2014/main" val="294241052"/>
                    </a:ext>
                  </a:extLst>
                </a:gridCol>
              </a:tblGrid>
              <a:tr h="0">
                <a:tc>
                  <a:txBody>
                    <a:bodyPr/>
                    <a:lstStyle/>
                    <a:p>
                      <a:r>
                        <a:rPr lang="en-US">
                          <a:solidFill>
                            <a:schemeClr val="bg1"/>
                          </a:solidFill>
                        </a:rPr>
                        <a:t>ChatGPT for Google </a:t>
                      </a:r>
                    </a:p>
                    <a:p>
                      <a:r>
                        <a:rPr lang="en-US">
                          <a:solidFill>
                            <a:schemeClr val="bg1"/>
                          </a:solidFill>
                        </a:rPr>
                        <a:t>(Chrome Extension)</a:t>
                      </a:r>
                    </a:p>
                  </a:txBody>
                  <a:tcPr/>
                </a:tc>
                <a:tc>
                  <a:txBody>
                    <a:bodyPr/>
                    <a:lstStyle/>
                    <a:p>
                      <a:endParaRPr lang="en-US"/>
                    </a:p>
                  </a:txBody>
                  <a:tcPr/>
                </a:tc>
                <a:extLst>
                  <a:ext uri="{0D108BD9-81ED-4DB2-BD59-A6C34878D82A}">
                    <a16:rowId xmlns:a16="http://schemas.microsoft.com/office/drawing/2014/main" val="1696209623"/>
                  </a:ext>
                </a:extLst>
              </a:tr>
              <a:tr h="733083">
                <a:tc>
                  <a:txBody>
                    <a:bodyPr/>
                    <a:lstStyle/>
                    <a:p>
                      <a:endParaRPr lang="en-US"/>
                    </a:p>
                  </a:txBody>
                  <a:tcPr/>
                </a:tc>
                <a:tc>
                  <a:txBody>
                    <a:bodyPr/>
                    <a:lstStyle/>
                    <a:p>
                      <a:endParaRPr lang="en-US"/>
                    </a:p>
                  </a:txBody>
                  <a:tcPr/>
                </a:tc>
                <a:extLst>
                  <a:ext uri="{0D108BD9-81ED-4DB2-BD59-A6C34878D82A}">
                    <a16:rowId xmlns:a16="http://schemas.microsoft.com/office/drawing/2014/main" val="2731148400"/>
                  </a:ext>
                </a:extLst>
              </a:tr>
              <a:tr h="733083">
                <a:tc>
                  <a:txBody>
                    <a:bodyPr/>
                    <a:lstStyle/>
                    <a:p>
                      <a:endParaRPr lang="en-US"/>
                    </a:p>
                  </a:txBody>
                  <a:tcPr/>
                </a:tc>
                <a:tc>
                  <a:txBody>
                    <a:bodyPr/>
                    <a:lstStyle/>
                    <a:p>
                      <a:endParaRPr lang="en-US"/>
                    </a:p>
                  </a:txBody>
                  <a:tcPr/>
                </a:tc>
                <a:extLst>
                  <a:ext uri="{0D108BD9-81ED-4DB2-BD59-A6C34878D82A}">
                    <a16:rowId xmlns:a16="http://schemas.microsoft.com/office/drawing/2014/main" val="488682177"/>
                  </a:ext>
                </a:extLst>
              </a:tr>
              <a:tr h="733083">
                <a:tc>
                  <a:txBody>
                    <a:bodyPr/>
                    <a:lstStyle/>
                    <a:p>
                      <a:endParaRPr lang="en-US"/>
                    </a:p>
                  </a:txBody>
                  <a:tcPr/>
                </a:tc>
                <a:tc>
                  <a:txBody>
                    <a:bodyPr/>
                    <a:lstStyle/>
                    <a:p>
                      <a:endParaRPr lang="en-US"/>
                    </a:p>
                  </a:txBody>
                  <a:tcPr/>
                </a:tc>
                <a:extLst>
                  <a:ext uri="{0D108BD9-81ED-4DB2-BD59-A6C34878D82A}">
                    <a16:rowId xmlns:a16="http://schemas.microsoft.com/office/drawing/2014/main" val="2169574042"/>
                  </a:ext>
                </a:extLst>
              </a:tr>
              <a:tr h="733083">
                <a:tc>
                  <a:txBody>
                    <a:bodyPr/>
                    <a:lstStyle/>
                    <a:p>
                      <a:endParaRPr lang="en-US"/>
                    </a:p>
                  </a:txBody>
                  <a:tcPr/>
                </a:tc>
                <a:tc>
                  <a:txBody>
                    <a:bodyPr/>
                    <a:lstStyle/>
                    <a:p>
                      <a:endParaRPr lang="en-US"/>
                    </a:p>
                  </a:txBody>
                  <a:tcPr/>
                </a:tc>
                <a:extLst>
                  <a:ext uri="{0D108BD9-81ED-4DB2-BD59-A6C34878D82A}">
                    <a16:rowId xmlns:a16="http://schemas.microsoft.com/office/drawing/2014/main" val="2470983726"/>
                  </a:ext>
                </a:extLst>
              </a:tr>
            </a:tbl>
          </a:graphicData>
        </a:graphic>
      </p:graphicFrame>
      <p:pic>
        <p:nvPicPr>
          <p:cNvPr id="9" name="Picture 8">
            <a:extLst>
              <a:ext uri="{FF2B5EF4-FFF2-40B4-BE49-F238E27FC236}">
                <a16:creationId xmlns:a16="http://schemas.microsoft.com/office/drawing/2014/main" id="{BCFAF295-013B-E6E9-5A90-F3760940644C}"/>
              </a:ext>
            </a:extLst>
          </p:cNvPr>
          <p:cNvPicPr>
            <a:picLocks noChangeAspect="1"/>
          </p:cNvPicPr>
          <p:nvPr/>
        </p:nvPicPr>
        <p:blipFill>
          <a:blip r:embed="rId4"/>
          <a:stretch>
            <a:fillRect/>
          </a:stretch>
        </p:blipFill>
        <p:spPr>
          <a:xfrm>
            <a:off x="2865677" y="774758"/>
            <a:ext cx="5216638" cy="4311468"/>
          </a:xfrm>
          <a:prstGeom prst="rect">
            <a:avLst/>
          </a:prstGeom>
        </p:spPr>
      </p:pic>
    </p:spTree>
    <p:extLst>
      <p:ext uri="{BB962C8B-B14F-4D97-AF65-F5344CB8AC3E}">
        <p14:creationId xmlns:p14="http://schemas.microsoft.com/office/powerpoint/2010/main" val="3169916806"/>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sym typeface="Proxima Nova"/>
              </a:rPr>
              <a:t>Trying it out… image creation</a:t>
            </a:r>
            <a:endParaRPr b="1">
              <a:latin typeface="Proxima Nova"/>
              <a:ea typeface="Proxima Nova"/>
              <a:cs typeface="Proxima Nova"/>
              <a:sym typeface="Proxima Nova"/>
            </a:endParaRPr>
          </a:p>
        </p:txBody>
      </p:sp>
      <p:graphicFrame>
        <p:nvGraphicFramePr>
          <p:cNvPr id="5" name="Table 5">
            <a:extLst>
              <a:ext uri="{FF2B5EF4-FFF2-40B4-BE49-F238E27FC236}">
                <a16:creationId xmlns:a16="http://schemas.microsoft.com/office/drawing/2014/main" id="{85F6F00D-249C-52D2-DD32-10942724AC13}"/>
              </a:ext>
            </a:extLst>
          </p:cNvPr>
          <p:cNvGraphicFramePr>
            <a:graphicFrameLocks noGrp="1"/>
          </p:cNvGraphicFramePr>
          <p:nvPr>
            <p:extLst>
              <p:ext uri="{D42A27DB-BD31-4B8C-83A1-F6EECF244321}">
                <p14:modId xmlns:p14="http://schemas.microsoft.com/office/powerpoint/2010/main" val="3865480612"/>
              </p:ext>
            </p:extLst>
          </p:nvPr>
        </p:nvGraphicFramePr>
        <p:xfrm>
          <a:off x="209677" y="918250"/>
          <a:ext cx="8724645" cy="2197686"/>
        </p:xfrm>
        <a:graphic>
          <a:graphicData uri="http://schemas.openxmlformats.org/drawingml/2006/table">
            <a:tbl>
              <a:tblPr firstRow="1" bandRow="1">
                <a:tableStyleId>{5C22544A-7EE6-4342-B048-85BDC9FD1C3A}</a:tableStyleId>
              </a:tblPr>
              <a:tblGrid>
                <a:gridCol w="2908215">
                  <a:extLst>
                    <a:ext uri="{9D8B030D-6E8A-4147-A177-3AD203B41FA5}">
                      <a16:colId xmlns:a16="http://schemas.microsoft.com/office/drawing/2014/main" val="2298272060"/>
                    </a:ext>
                  </a:extLst>
                </a:gridCol>
                <a:gridCol w="2908215">
                  <a:extLst>
                    <a:ext uri="{9D8B030D-6E8A-4147-A177-3AD203B41FA5}">
                      <a16:colId xmlns:a16="http://schemas.microsoft.com/office/drawing/2014/main" val="445012442"/>
                    </a:ext>
                  </a:extLst>
                </a:gridCol>
                <a:gridCol w="2908215">
                  <a:extLst>
                    <a:ext uri="{9D8B030D-6E8A-4147-A177-3AD203B41FA5}">
                      <a16:colId xmlns:a16="http://schemas.microsoft.com/office/drawing/2014/main" val="294241052"/>
                    </a:ext>
                  </a:extLst>
                </a:gridCol>
              </a:tblGrid>
              <a:tr h="0">
                <a:tc>
                  <a:txBody>
                    <a:bodyPr/>
                    <a:lstStyle/>
                    <a:p>
                      <a:r>
                        <a:rPr lang="en-US">
                          <a:solidFill>
                            <a:schemeClr val="bg1"/>
                          </a:solidFill>
                        </a:rPr>
                        <a:t>Canva AI</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bg1"/>
                          </a:solidFill>
                        </a:rPr>
                        <a:t>https://www.canva.com/ai-image-generator/</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209623"/>
                  </a:ext>
                </a:extLst>
              </a:tr>
              <a:tr h="733083">
                <a:tc>
                  <a:txBody>
                    <a:bodyPr/>
                    <a:lstStyle/>
                    <a:p>
                      <a:r>
                        <a:rPr lang="en-US"/>
                        <a:t>Lawyers watching a conference presentation about AI in ocean city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31148400"/>
                  </a:ext>
                </a:extLst>
              </a:tr>
              <a:tr h="73308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88682177"/>
                  </a:ext>
                </a:extLst>
              </a:tr>
            </a:tbl>
          </a:graphicData>
        </a:graphic>
      </p:graphicFrame>
      <p:pic>
        <p:nvPicPr>
          <p:cNvPr id="3" name="Picture 2">
            <a:extLst>
              <a:ext uri="{FF2B5EF4-FFF2-40B4-BE49-F238E27FC236}">
                <a16:creationId xmlns:a16="http://schemas.microsoft.com/office/drawing/2014/main" id="{253F19A1-DEB9-9E6A-B2EC-42762A6CB44F}"/>
              </a:ext>
            </a:extLst>
          </p:cNvPr>
          <p:cNvPicPr>
            <a:picLocks noChangeAspect="1"/>
          </p:cNvPicPr>
          <p:nvPr/>
        </p:nvPicPr>
        <p:blipFill>
          <a:blip r:embed="rId4"/>
          <a:stretch>
            <a:fillRect/>
          </a:stretch>
        </p:blipFill>
        <p:spPr>
          <a:xfrm>
            <a:off x="716854" y="2456371"/>
            <a:ext cx="2315918" cy="2341579"/>
          </a:xfrm>
          <a:prstGeom prst="rect">
            <a:avLst/>
          </a:prstGeom>
        </p:spPr>
      </p:pic>
      <p:pic>
        <p:nvPicPr>
          <p:cNvPr id="6" name="Picture 5">
            <a:extLst>
              <a:ext uri="{FF2B5EF4-FFF2-40B4-BE49-F238E27FC236}">
                <a16:creationId xmlns:a16="http://schemas.microsoft.com/office/drawing/2014/main" id="{9D02760C-5C29-D60B-56B7-D7B2CFBF1069}"/>
              </a:ext>
            </a:extLst>
          </p:cNvPr>
          <p:cNvPicPr>
            <a:picLocks noChangeAspect="1"/>
          </p:cNvPicPr>
          <p:nvPr/>
        </p:nvPicPr>
        <p:blipFill>
          <a:blip r:embed="rId5"/>
          <a:stretch>
            <a:fillRect/>
          </a:stretch>
        </p:blipFill>
        <p:spPr>
          <a:xfrm>
            <a:off x="5890451" y="345550"/>
            <a:ext cx="2875008" cy="2875008"/>
          </a:xfrm>
          <a:prstGeom prst="rect">
            <a:avLst/>
          </a:prstGeom>
        </p:spPr>
      </p:pic>
      <p:pic>
        <p:nvPicPr>
          <p:cNvPr id="10" name="Picture 9">
            <a:extLst>
              <a:ext uri="{FF2B5EF4-FFF2-40B4-BE49-F238E27FC236}">
                <a16:creationId xmlns:a16="http://schemas.microsoft.com/office/drawing/2014/main" id="{C40A91FA-ECF5-8D91-B74E-155DAB549A76}"/>
              </a:ext>
            </a:extLst>
          </p:cNvPr>
          <p:cNvPicPr>
            <a:picLocks noChangeAspect="1"/>
          </p:cNvPicPr>
          <p:nvPr/>
        </p:nvPicPr>
        <p:blipFill>
          <a:blip r:embed="rId6"/>
          <a:stretch>
            <a:fillRect/>
          </a:stretch>
        </p:blipFill>
        <p:spPr>
          <a:xfrm>
            <a:off x="3395188" y="1703704"/>
            <a:ext cx="2243156" cy="2200019"/>
          </a:xfrm>
          <a:prstGeom prst="rect">
            <a:avLst/>
          </a:prstGeom>
        </p:spPr>
      </p:pic>
    </p:spTree>
    <p:extLst>
      <p:ext uri="{BB962C8B-B14F-4D97-AF65-F5344CB8AC3E}">
        <p14:creationId xmlns:p14="http://schemas.microsoft.com/office/powerpoint/2010/main" val="3642625153"/>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sym typeface="Proxima Nova"/>
              </a:rPr>
              <a:t>Trying it out… image creation</a:t>
            </a:r>
            <a:endParaRPr b="1">
              <a:latin typeface="Proxima Nova"/>
              <a:ea typeface="Proxima Nova"/>
              <a:cs typeface="Proxima Nova"/>
              <a:sym typeface="Proxima Nova"/>
            </a:endParaRPr>
          </a:p>
        </p:txBody>
      </p:sp>
      <p:graphicFrame>
        <p:nvGraphicFramePr>
          <p:cNvPr id="5" name="Table 5">
            <a:extLst>
              <a:ext uri="{FF2B5EF4-FFF2-40B4-BE49-F238E27FC236}">
                <a16:creationId xmlns:a16="http://schemas.microsoft.com/office/drawing/2014/main" id="{85F6F00D-249C-52D2-DD32-10942724AC13}"/>
              </a:ext>
            </a:extLst>
          </p:cNvPr>
          <p:cNvGraphicFramePr>
            <a:graphicFrameLocks noGrp="1"/>
          </p:cNvGraphicFramePr>
          <p:nvPr>
            <p:extLst>
              <p:ext uri="{D42A27DB-BD31-4B8C-83A1-F6EECF244321}">
                <p14:modId xmlns:p14="http://schemas.microsoft.com/office/powerpoint/2010/main" val="2419346297"/>
              </p:ext>
            </p:extLst>
          </p:nvPr>
        </p:nvGraphicFramePr>
        <p:xfrm>
          <a:off x="209677" y="918250"/>
          <a:ext cx="8724645" cy="2197686"/>
        </p:xfrm>
        <a:graphic>
          <a:graphicData uri="http://schemas.openxmlformats.org/drawingml/2006/table">
            <a:tbl>
              <a:tblPr firstRow="1" bandRow="1">
                <a:tableStyleId>{5C22544A-7EE6-4342-B048-85BDC9FD1C3A}</a:tableStyleId>
              </a:tblPr>
              <a:tblGrid>
                <a:gridCol w="2908215">
                  <a:extLst>
                    <a:ext uri="{9D8B030D-6E8A-4147-A177-3AD203B41FA5}">
                      <a16:colId xmlns:a16="http://schemas.microsoft.com/office/drawing/2014/main" val="2298272060"/>
                    </a:ext>
                  </a:extLst>
                </a:gridCol>
                <a:gridCol w="2908215">
                  <a:extLst>
                    <a:ext uri="{9D8B030D-6E8A-4147-A177-3AD203B41FA5}">
                      <a16:colId xmlns:a16="http://schemas.microsoft.com/office/drawing/2014/main" val="445012442"/>
                    </a:ext>
                  </a:extLst>
                </a:gridCol>
                <a:gridCol w="2908215">
                  <a:extLst>
                    <a:ext uri="{9D8B030D-6E8A-4147-A177-3AD203B41FA5}">
                      <a16:colId xmlns:a16="http://schemas.microsoft.com/office/drawing/2014/main" val="294241052"/>
                    </a:ext>
                  </a:extLst>
                </a:gridCol>
              </a:tblGrid>
              <a:tr h="0">
                <a:tc>
                  <a:txBody>
                    <a:bodyPr/>
                    <a:lstStyle/>
                    <a:p>
                      <a:r>
                        <a:rPr lang="en-US">
                          <a:solidFill>
                            <a:schemeClr val="bg1"/>
                          </a:solidFill>
                        </a:rPr>
                        <a:t>DALL-E</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bg1"/>
                          </a:solidFill>
                        </a:rPr>
                        <a:t>https://openai.com/product/dall-e-2</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209623"/>
                  </a:ext>
                </a:extLst>
              </a:tr>
              <a:tr h="733083">
                <a:tc>
                  <a:txBody>
                    <a:bodyPr/>
                    <a:lstStyle/>
                    <a:p>
                      <a:r>
                        <a:rPr lang="en-US"/>
                        <a:t>Lawyers watching a conference presentation about AI in ocean city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31148400"/>
                  </a:ext>
                </a:extLst>
              </a:tr>
              <a:tr h="73308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88682177"/>
                  </a:ext>
                </a:extLst>
              </a:tr>
            </a:tbl>
          </a:graphicData>
        </a:graphic>
      </p:graphicFrame>
      <p:pic>
        <p:nvPicPr>
          <p:cNvPr id="4" name="Picture 3">
            <a:extLst>
              <a:ext uri="{FF2B5EF4-FFF2-40B4-BE49-F238E27FC236}">
                <a16:creationId xmlns:a16="http://schemas.microsoft.com/office/drawing/2014/main" id="{62B1C95B-80A7-BE0C-515F-B3FA8BC2C0DC}"/>
              </a:ext>
            </a:extLst>
          </p:cNvPr>
          <p:cNvPicPr>
            <a:picLocks noChangeAspect="1"/>
          </p:cNvPicPr>
          <p:nvPr/>
        </p:nvPicPr>
        <p:blipFill>
          <a:blip r:embed="rId4"/>
          <a:stretch>
            <a:fillRect/>
          </a:stretch>
        </p:blipFill>
        <p:spPr>
          <a:xfrm>
            <a:off x="4256894" y="918250"/>
            <a:ext cx="4677428" cy="4124901"/>
          </a:xfrm>
          <a:prstGeom prst="rect">
            <a:avLst/>
          </a:prstGeom>
        </p:spPr>
      </p:pic>
    </p:spTree>
    <p:extLst>
      <p:ext uri="{BB962C8B-B14F-4D97-AF65-F5344CB8AC3E}">
        <p14:creationId xmlns:p14="http://schemas.microsoft.com/office/powerpoint/2010/main" val="2135737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sym typeface="Proxima Nova"/>
              </a:rPr>
              <a:t>Trying it out… image creation</a:t>
            </a:r>
            <a:endParaRPr b="1">
              <a:latin typeface="Proxima Nova"/>
              <a:ea typeface="Proxima Nova"/>
              <a:cs typeface="Proxima Nova"/>
              <a:sym typeface="Proxima Nova"/>
            </a:endParaRPr>
          </a:p>
        </p:txBody>
      </p:sp>
      <p:graphicFrame>
        <p:nvGraphicFramePr>
          <p:cNvPr id="5" name="Table 5">
            <a:extLst>
              <a:ext uri="{FF2B5EF4-FFF2-40B4-BE49-F238E27FC236}">
                <a16:creationId xmlns:a16="http://schemas.microsoft.com/office/drawing/2014/main" id="{85F6F00D-249C-52D2-DD32-10942724AC13}"/>
              </a:ext>
            </a:extLst>
          </p:cNvPr>
          <p:cNvGraphicFramePr>
            <a:graphicFrameLocks noGrp="1"/>
          </p:cNvGraphicFramePr>
          <p:nvPr>
            <p:extLst>
              <p:ext uri="{D42A27DB-BD31-4B8C-83A1-F6EECF244321}">
                <p14:modId xmlns:p14="http://schemas.microsoft.com/office/powerpoint/2010/main" val="1188521787"/>
              </p:ext>
            </p:extLst>
          </p:nvPr>
        </p:nvGraphicFramePr>
        <p:xfrm>
          <a:off x="209677" y="918250"/>
          <a:ext cx="8724645" cy="2197686"/>
        </p:xfrm>
        <a:graphic>
          <a:graphicData uri="http://schemas.openxmlformats.org/drawingml/2006/table">
            <a:tbl>
              <a:tblPr firstRow="1" bandRow="1">
                <a:tableStyleId>{5C22544A-7EE6-4342-B048-85BDC9FD1C3A}</a:tableStyleId>
              </a:tblPr>
              <a:tblGrid>
                <a:gridCol w="2908215">
                  <a:extLst>
                    <a:ext uri="{9D8B030D-6E8A-4147-A177-3AD203B41FA5}">
                      <a16:colId xmlns:a16="http://schemas.microsoft.com/office/drawing/2014/main" val="2298272060"/>
                    </a:ext>
                  </a:extLst>
                </a:gridCol>
                <a:gridCol w="2908215">
                  <a:extLst>
                    <a:ext uri="{9D8B030D-6E8A-4147-A177-3AD203B41FA5}">
                      <a16:colId xmlns:a16="http://schemas.microsoft.com/office/drawing/2014/main" val="445012442"/>
                    </a:ext>
                  </a:extLst>
                </a:gridCol>
                <a:gridCol w="2908215">
                  <a:extLst>
                    <a:ext uri="{9D8B030D-6E8A-4147-A177-3AD203B41FA5}">
                      <a16:colId xmlns:a16="http://schemas.microsoft.com/office/drawing/2014/main" val="294241052"/>
                    </a:ext>
                  </a:extLst>
                </a:gridCol>
              </a:tblGrid>
              <a:tr h="0">
                <a:tc>
                  <a:txBody>
                    <a:bodyPr/>
                    <a:lstStyle/>
                    <a:p>
                      <a:r>
                        <a:rPr lang="en-US"/>
                        <a:t>Microsoft</a:t>
                      </a:r>
                    </a:p>
                    <a:p>
                      <a:r>
                        <a:rPr lang="en-US"/>
                        <a:t>https://www.bing.com &gt; Click Chat (From Edge)</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1696209623"/>
                  </a:ext>
                </a:extLst>
              </a:tr>
              <a:tr h="733083">
                <a:tc>
                  <a:txBody>
                    <a:bodyPr/>
                    <a:lstStyle/>
                    <a:p>
                      <a:r>
                        <a:rPr lang="en-US"/>
                        <a:t>Lawyers watching a conference presentation about AI in ocean city</a:t>
                      </a:r>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731148400"/>
                  </a:ext>
                </a:extLst>
              </a:tr>
              <a:tr h="733083">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488682177"/>
                  </a:ext>
                </a:extLst>
              </a:tr>
            </a:tbl>
          </a:graphicData>
        </a:graphic>
      </p:graphicFrame>
      <p:pic>
        <p:nvPicPr>
          <p:cNvPr id="3" name="Picture 2">
            <a:extLst>
              <a:ext uri="{FF2B5EF4-FFF2-40B4-BE49-F238E27FC236}">
                <a16:creationId xmlns:a16="http://schemas.microsoft.com/office/drawing/2014/main" id="{140EC6D9-F6CA-58B2-B357-4314D0695924}"/>
              </a:ext>
            </a:extLst>
          </p:cNvPr>
          <p:cNvPicPr>
            <a:picLocks noChangeAspect="1"/>
          </p:cNvPicPr>
          <p:nvPr/>
        </p:nvPicPr>
        <p:blipFill>
          <a:blip r:embed="rId4"/>
          <a:stretch>
            <a:fillRect/>
          </a:stretch>
        </p:blipFill>
        <p:spPr>
          <a:xfrm>
            <a:off x="3482394" y="167051"/>
            <a:ext cx="5084736" cy="2493860"/>
          </a:xfrm>
          <a:prstGeom prst="rect">
            <a:avLst/>
          </a:prstGeom>
        </p:spPr>
      </p:pic>
      <p:pic>
        <p:nvPicPr>
          <p:cNvPr id="7" name="Picture 6">
            <a:extLst>
              <a:ext uri="{FF2B5EF4-FFF2-40B4-BE49-F238E27FC236}">
                <a16:creationId xmlns:a16="http://schemas.microsoft.com/office/drawing/2014/main" id="{608ACF96-9B5E-293B-FDC8-7BB7C2A2AB88}"/>
              </a:ext>
            </a:extLst>
          </p:cNvPr>
          <p:cNvPicPr>
            <a:picLocks noChangeAspect="1"/>
          </p:cNvPicPr>
          <p:nvPr/>
        </p:nvPicPr>
        <p:blipFill>
          <a:blip r:embed="rId5"/>
          <a:stretch>
            <a:fillRect/>
          </a:stretch>
        </p:blipFill>
        <p:spPr>
          <a:xfrm>
            <a:off x="463032" y="2478307"/>
            <a:ext cx="5084735" cy="2562895"/>
          </a:xfrm>
          <a:prstGeom prst="rect">
            <a:avLst/>
          </a:prstGeom>
        </p:spPr>
      </p:pic>
    </p:spTree>
    <p:extLst>
      <p:ext uri="{BB962C8B-B14F-4D97-AF65-F5344CB8AC3E}">
        <p14:creationId xmlns:p14="http://schemas.microsoft.com/office/powerpoint/2010/main" val="395236631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sym typeface="Proxima Nova"/>
              </a:rPr>
              <a:t>Trying it out… image creation</a:t>
            </a:r>
            <a:endParaRPr b="1">
              <a:latin typeface="Proxima Nova"/>
              <a:ea typeface="Proxima Nova"/>
              <a:cs typeface="Proxima Nova"/>
              <a:sym typeface="Proxima Nova"/>
            </a:endParaRPr>
          </a:p>
        </p:txBody>
      </p:sp>
      <p:graphicFrame>
        <p:nvGraphicFramePr>
          <p:cNvPr id="5" name="Table 5">
            <a:extLst>
              <a:ext uri="{FF2B5EF4-FFF2-40B4-BE49-F238E27FC236}">
                <a16:creationId xmlns:a16="http://schemas.microsoft.com/office/drawing/2014/main" id="{85F6F00D-249C-52D2-DD32-10942724AC13}"/>
              </a:ext>
            </a:extLst>
          </p:cNvPr>
          <p:cNvGraphicFramePr>
            <a:graphicFrameLocks noGrp="1"/>
          </p:cNvGraphicFramePr>
          <p:nvPr>
            <p:extLst>
              <p:ext uri="{D42A27DB-BD31-4B8C-83A1-F6EECF244321}">
                <p14:modId xmlns:p14="http://schemas.microsoft.com/office/powerpoint/2010/main" val="23223571"/>
              </p:ext>
            </p:extLst>
          </p:nvPr>
        </p:nvGraphicFramePr>
        <p:xfrm>
          <a:off x="209677" y="918249"/>
          <a:ext cx="8520600" cy="1769934"/>
        </p:xfrm>
        <a:graphic>
          <a:graphicData uri="http://schemas.openxmlformats.org/drawingml/2006/table">
            <a:tbl>
              <a:tblPr firstRow="1" bandRow="1">
                <a:tableStyleId>{5C22544A-7EE6-4342-B048-85BDC9FD1C3A}</a:tableStyleId>
              </a:tblPr>
              <a:tblGrid>
                <a:gridCol w="8520600">
                  <a:extLst>
                    <a:ext uri="{9D8B030D-6E8A-4147-A177-3AD203B41FA5}">
                      <a16:colId xmlns:a16="http://schemas.microsoft.com/office/drawing/2014/main" val="2298272060"/>
                    </a:ext>
                  </a:extLst>
                </a:gridCol>
              </a:tblGrid>
              <a:tr h="304585">
                <a:tc>
                  <a:txBody>
                    <a:bodyPr/>
                    <a:lstStyle/>
                    <a:p>
                      <a:r>
                        <a:rPr lang="en-US"/>
                        <a:t>More</a:t>
                      </a:r>
                    </a:p>
                  </a:txBody>
                  <a:tcPr/>
                </a:tc>
                <a:extLst>
                  <a:ext uri="{0D108BD9-81ED-4DB2-BD59-A6C34878D82A}">
                    <a16:rowId xmlns:a16="http://schemas.microsoft.com/office/drawing/2014/main" val="1696209623"/>
                  </a:ext>
                </a:extLst>
              </a:tr>
              <a:tr h="732567">
                <a:tc>
                  <a:txBody>
                    <a:bodyPr/>
                    <a:lstStyle/>
                    <a:p>
                      <a:r>
                        <a:rPr lang="en-US"/>
                        <a:t>https://www.creativebloq.com/buying-guides/best-ai-art-generators</a:t>
                      </a:r>
                    </a:p>
                  </a:txBody>
                  <a:tcPr/>
                </a:tc>
                <a:extLst>
                  <a:ext uri="{0D108BD9-81ED-4DB2-BD59-A6C34878D82A}">
                    <a16:rowId xmlns:a16="http://schemas.microsoft.com/office/drawing/2014/main" val="2731148400"/>
                  </a:ext>
                </a:extLst>
              </a:tr>
              <a:tr h="732567">
                <a:tc>
                  <a:txBody>
                    <a:bodyPr/>
                    <a:lstStyle/>
                    <a:p>
                      <a:endParaRPr lang="en-US"/>
                    </a:p>
                  </a:txBody>
                  <a:tcPr/>
                </a:tc>
                <a:extLst>
                  <a:ext uri="{0D108BD9-81ED-4DB2-BD59-A6C34878D82A}">
                    <a16:rowId xmlns:a16="http://schemas.microsoft.com/office/drawing/2014/main" val="488682177"/>
                  </a:ext>
                </a:extLst>
              </a:tr>
            </a:tbl>
          </a:graphicData>
        </a:graphic>
      </p:graphicFrame>
    </p:spTree>
    <p:extLst>
      <p:ext uri="{BB962C8B-B14F-4D97-AF65-F5344CB8AC3E}">
        <p14:creationId xmlns:p14="http://schemas.microsoft.com/office/powerpoint/2010/main" val="227328678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My questions: make it work on my data – </a:t>
            </a:r>
            <a:r>
              <a:rPr lang="en-US" b="1" err="1">
                <a:latin typeface="Proxima Nova"/>
                <a:ea typeface="Proxima Nova"/>
                <a:cs typeface="Proxima Nova"/>
              </a:rPr>
              <a:t>ChatPDF</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lvl="1">
              <a:lnSpc>
                <a:spcPct val="114999"/>
              </a:lnSpc>
              <a:spcAft>
                <a:spcPts val="1200"/>
              </a:spcAft>
            </a:pPr>
            <a:endParaRPr lang="en-US">
              <a:solidFill>
                <a:srgbClr val="000000"/>
              </a:solidFill>
              <a:ea typeface="Proxima Nova"/>
            </a:endParaRPr>
          </a:p>
          <a:p>
            <a:pPr marL="285750" indent="-285750">
              <a:lnSpc>
                <a:spcPct val="114999"/>
              </a:lnSpc>
              <a:spcAft>
                <a:spcPts val="1200"/>
              </a:spcAft>
            </a:pPr>
            <a:endParaRPr lang="en-US">
              <a:solidFill>
                <a:srgbClr val="000000"/>
              </a:solidFill>
              <a:ea typeface="Proxima Nova"/>
            </a:endParaRPr>
          </a:p>
          <a:p>
            <a:pPr marL="285750" indent="-285750">
              <a:lnSpc>
                <a:spcPct val="114999"/>
              </a:lnSpc>
            </a:pPr>
            <a:endParaRPr lang="en-US">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3" name="Picture 2">
            <a:extLst>
              <a:ext uri="{FF2B5EF4-FFF2-40B4-BE49-F238E27FC236}">
                <a16:creationId xmlns:a16="http://schemas.microsoft.com/office/drawing/2014/main" id="{F84A8FB5-E0E2-41C9-83FF-95A2EB474955}"/>
              </a:ext>
            </a:extLst>
          </p:cNvPr>
          <p:cNvPicPr>
            <a:picLocks noChangeAspect="1"/>
          </p:cNvPicPr>
          <p:nvPr/>
        </p:nvPicPr>
        <p:blipFill>
          <a:blip r:embed="rId4"/>
          <a:stretch>
            <a:fillRect/>
          </a:stretch>
        </p:blipFill>
        <p:spPr>
          <a:xfrm>
            <a:off x="1508318" y="848858"/>
            <a:ext cx="6127363" cy="4227136"/>
          </a:xfrm>
          <a:prstGeom prst="rect">
            <a:avLst/>
          </a:prstGeom>
        </p:spPr>
      </p:pic>
    </p:spTree>
    <p:extLst>
      <p:ext uri="{BB962C8B-B14F-4D97-AF65-F5344CB8AC3E}">
        <p14:creationId xmlns:p14="http://schemas.microsoft.com/office/powerpoint/2010/main" val="341196010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pic>
        <p:nvPicPr>
          <p:cNvPr id="3" name="Picture 4">
            <a:extLst>
              <a:ext uri="{FF2B5EF4-FFF2-40B4-BE49-F238E27FC236}">
                <a16:creationId xmlns:a16="http://schemas.microsoft.com/office/drawing/2014/main" id="{BA1ED8CA-1557-9EB0-48D5-CCD5374F590C}"/>
              </a:ext>
            </a:extLst>
          </p:cNvPr>
          <p:cNvPicPr>
            <a:picLocks noChangeAspect="1"/>
          </p:cNvPicPr>
          <p:nvPr/>
        </p:nvPicPr>
        <p:blipFill>
          <a:blip r:embed="rId4"/>
          <a:stretch>
            <a:fillRect/>
          </a:stretch>
        </p:blipFill>
        <p:spPr>
          <a:xfrm>
            <a:off x="5456712" y="1837869"/>
            <a:ext cx="2743200" cy="1601360"/>
          </a:xfrm>
          <a:prstGeom prst="rect">
            <a:avLst/>
          </a:prstGeom>
        </p:spPr>
      </p:pic>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General Productivity section</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5150977" cy="3170700"/>
          </a:xfrm>
          <a:prstGeom prst="rect">
            <a:avLst/>
          </a:prstGeom>
        </p:spPr>
        <p:txBody>
          <a:bodyPr spcFirstLastPara="1" wrap="square" lIns="91425" tIns="91425" rIns="91425" bIns="91425" anchor="t" anchorCtr="0">
            <a:normAutofit fontScale="92500"/>
          </a:bodyPr>
          <a:lstStyle/>
          <a:p>
            <a:pPr marL="0" indent="0">
              <a:lnSpc>
                <a:spcPct val="114999"/>
              </a:lnSpc>
              <a:spcAft>
                <a:spcPts val="1200"/>
              </a:spcAft>
              <a:buNone/>
            </a:pPr>
            <a:r>
              <a:rPr lang="en-US" b="1">
                <a:latin typeface="Proxima Nova"/>
                <a:hlinkClick r:id="rId5"/>
              </a:rPr>
              <a:t>Simple Search</a:t>
            </a:r>
            <a:endParaRPr lang="en-US"/>
          </a:p>
          <a:p>
            <a:pPr marL="0" indent="0">
              <a:lnSpc>
                <a:spcPct val="114999"/>
              </a:lnSpc>
              <a:spcAft>
                <a:spcPts val="1200"/>
              </a:spcAft>
              <a:buNone/>
            </a:pPr>
            <a:r>
              <a:rPr lang="en-US">
                <a:solidFill>
                  <a:schemeClr val="tx1"/>
                </a:solidFill>
                <a:latin typeface="Proxima Nova"/>
                <a:ea typeface="Proxima Nova"/>
                <a:cs typeface="Proxima Nova"/>
              </a:rPr>
              <a:t>Browser extension</a:t>
            </a:r>
          </a:p>
          <a:p>
            <a:pPr marL="285750" indent="-285750">
              <a:lnSpc>
                <a:spcPct val="114999"/>
              </a:lnSpc>
              <a:spcAft>
                <a:spcPts val="1200"/>
              </a:spcAft>
            </a:pPr>
            <a:r>
              <a:rPr lang="en-US">
                <a:solidFill>
                  <a:schemeClr val="tx1"/>
                </a:solidFill>
                <a:latin typeface="Proxima Nova"/>
                <a:ea typeface="Proxima Nova"/>
                <a:cs typeface="Proxima Nova"/>
              </a:rPr>
              <a:t>Only display organic search results</a:t>
            </a:r>
          </a:p>
          <a:p>
            <a:pPr marL="285750" indent="-285750">
              <a:lnSpc>
                <a:spcPct val="114999"/>
              </a:lnSpc>
              <a:spcAft>
                <a:spcPts val="1200"/>
              </a:spcAft>
            </a:pPr>
            <a:r>
              <a:rPr lang="en-US">
                <a:solidFill>
                  <a:schemeClr val="tx1"/>
                </a:solidFill>
                <a:latin typeface="Proxima Nova"/>
                <a:ea typeface="Proxima Nova"/>
              </a:rPr>
              <a:t>A free listing in Google Search that appears because it's relevant to someone's search terms.</a:t>
            </a:r>
          </a:p>
          <a:p>
            <a:pPr marL="285750" indent="-285750">
              <a:lnSpc>
                <a:spcPct val="114999"/>
              </a:lnSpc>
              <a:spcAft>
                <a:spcPts val="1200"/>
              </a:spcAft>
            </a:pPr>
            <a:r>
              <a:rPr lang="en-US">
                <a:solidFill>
                  <a:schemeClr val="tx1"/>
                </a:solidFill>
                <a:latin typeface="Proxima Nova"/>
                <a:ea typeface="Proxima Nova"/>
              </a:rPr>
              <a:t>Non-organic search results are paid advertisements.</a:t>
            </a:r>
          </a:p>
          <a:p>
            <a:pPr marL="285750" indent="-285750">
              <a:lnSpc>
                <a:spcPct val="114999"/>
              </a:lnSpc>
              <a:spcAft>
                <a:spcPts val="1200"/>
              </a:spcAft>
            </a:pPr>
            <a:endParaRPr lang="en-US">
              <a:solidFill>
                <a:schemeClr val="tx1"/>
              </a:solidFill>
              <a:latin typeface="Proxima Nova"/>
              <a:ea typeface="Proxima Nova"/>
            </a:endParaRPr>
          </a:p>
          <a:p>
            <a:pPr marL="596900" lvl="1" indent="0">
              <a:lnSpc>
                <a:spcPct val="114999"/>
              </a:lnSpc>
              <a:spcAft>
                <a:spcPts val="1200"/>
              </a:spcAft>
              <a:buNone/>
            </a:pPr>
            <a:endParaRPr lang="en-US">
              <a:latin typeface="Proxima Nova"/>
              <a:ea typeface="Proxima Nova"/>
              <a:cs typeface="Proxima Nova"/>
            </a:endParaRPr>
          </a:p>
        </p:txBody>
      </p:sp>
      <p:pic>
        <p:nvPicPr>
          <p:cNvPr id="5" name="Picture 5" descr="Chart, bar chart&#10;&#10;Description automatically generated">
            <a:extLst>
              <a:ext uri="{FF2B5EF4-FFF2-40B4-BE49-F238E27FC236}">
                <a16:creationId xmlns:a16="http://schemas.microsoft.com/office/drawing/2014/main" id="{B64E3761-DBB5-C689-6DC9-6C7FD1455429}"/>
              </a:ext>
            </a:extLst>
          </p:cNvPr>
          <p:cNvPicPr>
            <a:picLocks noChangeAspect="1"/>
          </p:cNvPicPr>
          <p:nvPr/>
        </p:nvPicPr>
        <p:blipFill>
          <a:blip r:embed="rId6"/>
          <a:stretch>
            <a:fillRect/>
          </a:stretch>
        </p:blipFill>
        <p:spPr>
          <a:xfrm>
            <a:off x="1367147" y="423456"/>
            <a:ext cx="6402283" cy="4289165"/>
          </a:xfrm>
          <a:prstGeom prst="rect">
            <a:avLst/>
          </a:prstGeom>
        </p:spPr>
      </p:pic>
      <p:pic>
        <p:nvPicPr>
          <p:cNvPr id="6" name="Picture 6" descr="Graphical user interface&#10;&#10;Description automatically generated">
            <a:extLst>
              <a:ext uri="{FF2B5EF4-FFF2-40B4-BE49-F238E27FC236}">
                <a16:creationId xmlns:a16="http://schemas.microsoft.com/office/drawing/2014/main" id="{FD3FF02E-E1AA-BBD9-8918-A585C1646A44}"/>
              </a:ext>
            </a:extLst>
          </p:cNvPr>
          <p:cNvPicPr>
            <a:picLocks noChangeAspect="1"/>
          </p:cNvPicPr>
          <p:nvPr/>
        </p:nvPicPr>
        <p:blipFill>
          <a:blip r:embed="rId7"/>
          <a:stretch>
            <a:fillRect/>
          </a:stretch>
        </p:blipFill>
        <p:spPr>
          <a:xfrm>
            <a:off x="1337459" y="549357"/>
            <a:ext cx="6543303" cy="4081895"/>
          </a:xfrm>
          <a:prstGeom prst="rect">
            <a:avLst/>
          </a:prstGeom>
        </p:spPr>
      </p:pic>
      <p:pic>
        <p:nvPicPr>
          <p:cNvPr id="2" name="Picture 2" descr="Graphical user interface, text, application, email&#10;&#10;Description automatically generated">
            <a:extLst>
              <a:ext uri="{FF2B5EF4-FFF2-40B4-BE49-F238E27FC236}">
                <a16:creationId xmlns:a16="http://schemas.microsoft.com/office/drawing/2014/main" id="{9C897DBE-E84E-4385-9086-2D10E40B08A6}"/>
              </a:ext>
            </a:extLst>
          </p:cNvPr>
          <p:cNvPicPr>
            <a:picLocks noChangeAspect="1"/>
          </p:cNvPicPr>
          <p:nvPr/>
        </p:nvPicPr>
        <p:blipFill>
          <a:blip r:embed="rId8"/>
          <a:stretch>
            <a:fillRect/>
          </a:stretch>
        </p:blipFill>
        <p:spPr>
          <a:xfrm>
            <a:off x="394855" y="424152"/>
            <a:ext cx="8346868" cy="4079953"/>
          </a:xfrm>
          <a:prstGeom prst="rect">
            <a:avLst/>
          </a:prstGeom>
        </p:spPr>
      </p:pic>
    </p:spTree>
    <p:extLst>
      <p:ext uri="{BB962C8B-B14F-4D97-AF65-F5344CB8AC3E}">
        <p14:creationId xmlns:p14="http://schemas.microsoft.com/office/powerpoint/2010/main" val="18403999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People's Law AI Search Tool</a:t>
            </a:r>
            <a:endParaRPr b="1">
              <a:latin typeface="Proxima Nova"/>
              <a:ea typeface="Proxima Nova"/>
              <a:cs typeface="Proxima Nova"/>
              <a:sym typeface="Proxima Nova"/>
            </a:endParaRPr>
          </a:p>
        </p:txBody>
      </p:sp>
      <p:pic>
        <p:nvPicPr>
          <p:cNvPr id="1365" name="Picture 1365" descr="Graphical user interface, diagram, application&#10;&#10;Description automatically generated">
            <a:extLst>
              <a:ext uri="{FF2B5EF4-FFF2-40B4-BE49-F238E27FC236}">
                <a16:creationId xmlns:a16="http://schemas.microsoft.com/office/drawing/2014/main" id="{664FD4E8-7E8F-CBF8-3153-6EFCD8F6679C}"/>
              </a:ext>
            </a:extLst>
          </p:cNvPr>
          <p:cNvPicPr>
            <a:picLocks noChangeAspect="1"/>
          </p:cNvPicPr>
          <p:nvPr/>
        </p:nvPicPr>
        <p:blipFill>
          <a:blip r:embed="rId4"/>
          <a:stretch>
            <a:fillRect/>
          </a:stretch>
        </p:blipFill>
        <p:spPr>
          <a:xfrm>
            <a:off x="1033154" y="633307"/>
            <a:ext cx="7218712" cy="3965951"/>
          </a:xfrm>
          <a:prstGeom prst="rect">
            <a:avLst/>
          </a:prstGeom>
        </p:spPr>
      </p:pic>
    </p:spTree>
    <p:extLst>
      <p:ext uri="{BB962C8B-B14F-4D97-AF65-F5344CB8AC3E}">
        <p14:creationId xmlns:p14="http://schemas.microsoft.com/office/powerpoint/2010/main" val="248326093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People's Law AI Search Tool</a:t>
            </a:r>
            <a:endParaRPr b="1">
              <a:latin typeface="Proxima Nova"/>
              <a:ea typeface="Proxima Nova"/>
              <a:cs typeface="Proxima Nova"/>
              <a:sym typeface="Proxima Nova"/>
            </a:endParaRPr>
          </a:p>
        </p:txBody>
      </p:sp>
      <p:pic>
        <p:nvPicPr>
          <p:cNvPr id="2" name="Picture 2" descr="Graphical user interface, text, application, email&#10;&#10;Description automatically generated">
            <a:extLst>
              <a:ext uri="{FF2B5EF4-FFF2-40B4-BE49-F238E27FC236}">
                <a16:creationId xmlns:a16="http://schemas.microsoft.com/office/drawing/2014/main" id="{202B2B86-0D1A-7725-1F3F-DBF915F3D4F7}"/>
              </a:ext>
            </a:extLst>
          </p:cNvPr>
          <p:cNvPicPr>
            <a:picLocks noChangeAspect="1"/>
          </p:cNvPicPr>
          <p:nvPr/>
        </p:nvPicPr>
        <p:blipFill>
          <a:blip r:embed="rId4"/>
          <a:stretch>
            <a:fillRect/>
          </a:stretch>
        </p:blipFill>
        <p:spPr>
          <a:xfrm>
            <a:off x="2109355" y="-1451"/>
            <a:ext cx="4917868" cy="5146402"/>
          </a:xfrm>
          <a:prstGeom prst="rect">
            <a:avLst/>
          </a:prstGeom>
        </p:spPr>
      </p:pic>
    </p:spTree>
    <p:extLst>
      <p:ext uri="{BB962C8B-B14F-4D97-AF65-F5344CB8AC3E}">
        <p14:creationId xmlns:p14="http://schemas.microsoft.com/office/powerpoint/2010/main" val="228729913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My questions: preventing the robots from learning from my data</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lvl="1">
              <a:lnSpc>
                <a:spcPct val="114999"/>
              </a:lnSpc>
              <a:spcAft>
                <a:spcPts val="1200"/>
              </a:spcAft>
            </a:pPr>
            <a:endParaRPr lang="en-US">
              <a:solidFill>
                <a:srgbClr val="000000"/>
              </a:solidFill>
              <a:ea typeface="Proxima Nova"/>
            </a:endParaRPr>
          </a:p>
          <a:p>
            <a:pPr marL="285750" indent="-285750">
              <a:lnSpc>
                <a:spcPct val="114999"/>
              </a:lnSpc>
              <a:spcAft>
                <a:spcPts val="1200"/>
              </a:spcAft>
            </a:pPr>
            <a:endParaRPr lang="en-US">
              <a:solidFill>
                <a:srgbClr val="000000"/>
              </a:solidFill>
              <a:ea typeface="Proxima Nova"/>
            </a:endParaRPr>
          </a:p>
          <a:p>
            <a:pPr marL="285750" indent="-285750">
              <a:lnSpc>
                <a:spcPct val="114999"/>
              </a:lnSpc>
            </a:pPr>
            <a:endParaRPr lang="en-US">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3" name="Picture 2">
            <a:extLst>
              <a:ext uri="{FF2B5EF4-FFF2-40B4-BE49-F238E27FC236}">
                <a16:creationId xmlns:a16="http://schemas.microsoft.com/office/drawing/2014/main" id="{9635801F-A1E2-3962-9DBA-3BEC886F9CDE}"/>
              </a:ext>
            </a:extLst>
          </p:cNvPr>
          <p:cNvPicPr>
            <a:picLocks noChangeAspect="1"/>
          </p:cNvPicPr>
          <p:nvPr/>
        </p:nvPicPr>
        <p:blipFill>
          <a:blip r:embed="rId4"/>
          <a:stretch>
            <a:fillRect/>
          </a:stretch>
        </p:blipFill>
        <p:spPr>
          <a:xfrm>
            <a:off x="2198628" y="786407"/>
            <a:ext cx="6264175" cy="3703885"/>
          </a:xfrm>
          <a:prstGeom prst="rect">
            <a:avLst/>
          </a:prstGeom>
        </p:spPr>
      </p:pic>
      <p:sp>
        <p:nvSpPr>
          <p:cNvPr id="5" name="TextBox 4">
            <a:extLst>
              <a:ext uri="{FF2B5EF4-FFF2-40B4-BE49-F238E27FC236}">
                <a16:creationId xmlns:a16="http://schemas.microsoft.com/office/drawing/2014/main" id="{8F062EC8-61E4-C5DA-B1B2-DD5A5E07AD28}"/>
              </a:ext>
            </a:extLst>
          </p:cNvPr>
          <p:cNvSpPr txBox="1"/>
          <p:nvPr/>
        </p:nvSpPr>
        <p:spPr>
          <a:xfrm>
            <a:off x="101258" y="4613284"/>
            <a:ext cx="5925190" cy="369332"/>
          </a:xfrm>
          <a:prstGeom prst="rect">
            <a:avLst/>
          </a:prstGeom>
          <a:noFill/>
        </p:spPr>
        <p:txBody>
          <a:bodyPr wrap="square">
            <a:spAutoFit/>
          </a:bodyPr>
          <a:lstStyle/>
          <a:p>
            <a:r>
              <a:rPr lang="en-US" sz="1800" b="1"/>
              <a:t>https://www.youtube.com/watch?v=B2-8wrF9Okc</a:t>
            </a:r>
          </a:p>
        </p:txBody>
      </p:sp>
    </p:spTree>
    <p:extLst>
      <p:ext uri="{BB962C8B-B14F-4D97-AF65-F5344CB8AC3E}">
        <p14:creationId xmlns:p14="http://schemas.microsoft.com/office/powerpoint/2010/main" val="84649433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LLM’s and Law Practice – </a:t>
            </a:r>
            <a:br>
              <a:rPr lang="en-US" b="1">
                <a:latin typeface="Proxima Nova"/>
                <a:ea typeface="Proxima Nova"/>
                <a:cs typeface="Proxima Nova"/>
              </a:rPr>
            </a:br>
            <a:r>
              <a:rPr lang="en-US" b="1" err="1">
                <a:latin typeface="Proxima Nova"/>
                <a:ea typeface="Proxima Nova"/>
                <a:cs typeface="Proxima Nova"/>
              </a:rPr>
              <a:t>CaseText</a:t>
            </a:r>
            <a:r>
              <a:rPr lang="en-US" b="1">
                <a:latin typeface="Proxima Nova"/>
                <a:ea typeface="Proxima Nova"/>
                <a:cs typeface="Proxima Nova"/>
              </a:rPr>
              <a:t> </a:t>
            </a:r>
            <a:r>
              <a:rPr lang="en-US" b="1" err="1">
                <a:latin typeface="Proxima Nova"/>
                <a:ea typeface="Proxima Nova"/>
                <a:cs typeface="Proxima Nova"/>
              </a:rPr>
              <a:t>CoCounsel</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342900">
              <a:lnSpc>
                <a:spcPct val="114999"/>
              </a:lnSpc>
              <a:spcAft>
                <a:spcPts val="1200"/>
              </a:spcAft>
              <a:buFont typeface="+mj-lt"/>
              <a:buAutoNum type="arabicPeriod"/>
            </a:pPr>
            <a:endParaRPr lang="en-US">
              <a:solidFill>
                <a:srgbClr val="000000"/>
              </a:solidFill>
              <a:ea typeface="Proxima Nova"/>
            </a:endParaRPr>
          </a:p>
          <a:p>
            <a:pPr marL="285750" indent="-285750">
              <a:lnSpc>
                <a:spcPct val="114999"/>
              </a:lnSpc>
            </a:pPr>
            <a:endParaRPr lang="en-US">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3" name="Picture 2">
            <a:extLst>
              <a:ext uri="{FF2B5EF4-FFF2-40B4-BE49-F238E27FC236}">
                <a16:creationId xmlns:a16="http://schemas.microsoft.com/office/drawing/2014/main" id="{4B06C103-FFFE-9803-5D04-F87BA077C8B5}"/>
              </a:ext>
            </a:extLst>
          </p:cNvPr>
          <p:cNvPicPr>
            <a:picLocks noChangeAspect="1"/>
          </p:cNvPicPr>
          <p:nvPr/>
        </p:nvPicPr>
        <p:blipFill>
          <a:blip r:embed="rId4"/>
          <a:stretch>
            <a:fillRect/>
          </a:stretch>
        </p:blipFill>
        <p:spPr>
          <a:xfrm>
            <a:off x="4572000" y="0"/>
            <a:ext cx="4075361" cy="5143500"/>
          </a:xfrm>
          <a:prstGeom prst="rect">
            <a:avLst/>
          </a:prstGeom>
        </p:spPr>
      </p:pic>
    </p:spTree>
    <p:extLst>
      <p:ext uri="{BB962C8B-B14F-4D97-AF65-F5344CB8AC3E}">
        <p14:creationId xmlns:p14="http://schemas.microsoft.com/office/powerpoint/2010/main" val="223321801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How does an LLM work?</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endParaRPr lang="en-US" err="1">
              <a:latin typeface="Proxima Nova"/>
            </a:endParaRPr>
          </a:p>
          <a:p>
            <a:pPr marL="0" indent="0">
              <a:lnSpc>
                <a:spcPct val="114999"/>
              </a:lnSpc>
              <a:spcAft>
                <a:spcPts val="1200"/>
              </a:spcAft>
              <a:buNone/>
            </a:pPr>
            <a:endParaRPr lang="en-US">
              <a:latin typeface="Proxima Nova"/>
            </a:endParaRPr>
          </a:p>
          <a:p>
            <a:pPr marL="0" indent="0">
              <a:lnSpc>
                <a:spcPct val="114999"/>
              </a:lnSpc>
              <a:spcAft>
                <a:spcPts val="1200"/>
              </a:spcAft>
              <a:buNone/>
            </a:pPr>
            <a:endParaRPr lang="en-US">
              <a:latin typeface="Proxima Nova"/>
              <a:ea typeface="Proxima Nova"/>
            </a:endParaRPr>
          </a:p>
          <a:p>
            <a:pPr marL="0" indent="0">
              <a:lnSpc>
                <a:spcPct val="114999"/>
              </a:lnSpc>
              <a:spcAft>
                <a:spcPts val="1200"/>
              </a:spcAft>
              <a:buNone/>
            </a:pPr>
            <a:endParaRPr lang="en-US">
              <a:latin typeface="Proxima Nova"/>
              <a:ea typeface="Proxima Nova"/>
            </a:endParaRPr>
          </a:p>
          <a:p>
            <a:pPr marL="285750" indent="-285750">
              <a:lnSpc>
                <a:spcPct val="114999"/>
              </a:lnSpc>
            </a:pPr>
            <a:endParaRPr lang="en-US">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2" name="Picture 2" descr="Text, chat or text message&#10;&#10;Description automatically generated">
            <a:extLst>
              <a:ext uri="{FF2B5EF4-FFF2-40B4-BE49-F238E27FC236}">
                <a16:creationId xmlns:a16="http://schemas.microsoft.com/office/drawing/2014/main" id="{B322E580-4BD2-41F0-9A3F-847A231A09C6}"/>
              </a:ext>
            </a:extLst>
          </p:cNvPr>
          <p:cNvPicPr>
            <a:picLocks noChangeAspect="1"/>
          </p:cNvPicPr>
          <p:nvPr/>
        </p:nvPicPr>
        <p:blipFill>
          <a:blip r:embed="rId4"/>
          <a:stretch>
            <a:fillRect/>
          </a:stretch>
        </p:blipFill>
        <p:spPr>
          <a:xfrm>
            <a:off x="624939" y="1709438"/>
            <a:ext cx="7894122" cy="1724624"/>
          </a:xfrm>
          <a:prstGeom prst="rect">
            <a:avLst/>
          </a:prstGeom>
        </p:spPr>
      </p:pic>
    </p:spTree>
    <p:extLst>
      <p:ext uri="{BB962C8B-B14F-4D97-AF65-F5344CB8AC3E}">
        <p14:creationId xmlns:p14="http://schemas.microsoft.com/office/powerpoint/2010/main" val="296947591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How does an LLM work?</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endParaRPr lang="en-US" err="1">
              <a:latin typeface="Proxima Nova"/>
            </a:endParaRPr>
          </a:p>
          <a:p>
            <a:pPr marL="0" indent="0">
              <a:lnSpc>
                <a:spcPct val="114999"/>
              </a:lnSpc>
              <a:spcAft>
                <a:spcPts val="1200"/>
              </a:spcAft>
              <a:buNone/>
            </a:pPr>
            <a:endParaRPr lang="en-US">
              <a:latin typeface="Proxima Nova"/>
            </a:endParaRPr>
          </a:p>
          <a:p>
            <a:pPr marL="0" indent="0">
              <a:lnSpc>
                <a:spcPct val="114999"/>
              </a:lnSpc>
              <a:spcAft>
                <a:spcPts val="1200"/>
              </a:spcAft>
              <a:buNone/>
            </a:pPr>
            <a:endParaRPr lang="en-US">
              <a:latin typeface="Proxima Nova"/>
              <a:ea typeface="Proxima Nova"/>
            </a:endParaRPr>
          </a:p>
          <a:p>
            <a:pPr marL="0" indent="0">
              <a:lnSpc>
                <a:spcPct val="114999"/>
              </a:lnSpc>
              <a:spcAft>
                <a:spcPts val="1200"/>
              </a:spcAft>
              <a:buNone/>
            </a:pPr>
            <a:endParaRPr lang="en-US">
              <a:latin typeface="Proxima Nova"/>
              <a:ea typeface="Proxima Nova"/>
            </a:endParaRPr>
          </a:p>
          <a:p>
            <a:pPr marL="285750" indent="-285750">
              <a:lnSpc>
                <a:spcPct val="114999"/>
              </a:lnSpc>
            </a:pPr>
            <a:endParaRPr lang="en-US">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3" name="Picture 3" descr="A picture containing text&#10;&#10;Description automatically generated">
            <a:extLst>
              <a:ext uri="{FF2B5EF4-FFF2-40B4-BE49-F238E27FC236}">
                <a16:creationId xmlns:a16="http://schemas.microsoft.com/office/drawing/2014/main" id="{25A09043-B503-2FAE-08F3-8D2826878D92}"/>
              </a:ext>
            </a:extLst>
          </p:cNvPr>
          <p:cNvPicPr>
            <a:picLocks noChangeAspect="1"/>
          </p:cNvPicPr>
          <p:nvPr/>
        </p:nvPicPr>
        <p:blipFill>
          <a:blip r:embed="rId4"/>
          <a:stretch>
            <a:fillRect/>
          </a:stretch>
        </p:blipFill>
        <p:spPr>
          <a:xfrm>
            <a:off x="892134" y="1091034"/>
            <a:ext cx="7359732" cy="3243470"/>
          </a:xfrm>
          <a:prstGeom prst="rect">
            <a:avLst/>
          </a:prstGeom>
        </p:spPr>
      </p:pic>
    </p:spTree>
    <p:extLst>
      <p:ext uri="{BB962C8B-B14F-4D97-AF65-F5344CB8AC3E}">
        <p14:creationId xmlns:p14="http://schemas.microsoft.com/office/powerpoint/2010/main" val="36171999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How does an LLM work?</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endParaRPr lang="en-US" err="1">
              <a:latin typeface="Proxima Nova"/>
            </a:endParaRPr>
          </a:p>
          <a:p>
            <a:pPr marL="0" indent="0">
              <a:lnSpc>
                <a:spcPct val="114999"/>
              </a:lnSpc>
              <a:spcAft>
                <a:spcPts val="1200"/>
              </a:spcAft>
              <a:buNone/>
            </a:pPr>
            <a:endParaRPr lang="en-US">
              <a:latin typeface="Proxima Nova"/>
            </a:endParaRPr>
          </a:p>
          <a:p>
            <a:pPr marL="0" indent="0">
              <a:lnSpc>
                <a:spcPct val="114999"/>
              </a:lnSpc>
              <a:spcAft>
                <a:spcPts val="1200"/>
              </a:spcAft>
              <a:buNone/>
            </a:pPr>
            <a:endParaRPr lang="en-US">
              <a:latin typeface="Proxima Nova"/>
              <a:ea typeface="Proxima Nova"/>
            </a:endParaRPr>
          </a:p>
          <a:p>
            <a:pPr marL="0" indent="0">
              <a:lnSpc>
                <a:spcPct val="114999"/>
              </a:lnSpc>
              <a:spcAft>
                <a:spcPts val="1200"/>
              </a:spcAft>
              <a:buNone/>
            </a:pPr>
            <a:endParaRPr lang="en-US">
              <a:latin typeface="Proxima Nova"/>
              <a:ea typeface="Proxima Nova"/>
            </a:endParaRPr>
          </a:p>
          <a:p>
            <a:pPr marL="285750" indent="-285750">
              <a:lnSpc>
                <a:spcPct val="114999"/>
              </a:lnSpc>
            </a:pPr>
            <a:endParaRPr lang="en-US">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2" name="Picture 3" descr="Chart&#10;&#10;Description automatically generated">
            <a:extLst>
              <a:ext uri="{FF2B5EF4-FFF2-40B4-BE49-F238E27FC236}">
                <a16:creationId xmlns:a16="http://schemas.microsoft.com/office/drawing/2014/main" id="{CE3762F3-D097-D5B7-4F70-CD35453BC042}"/>
              </a:ext>
            </a:extLst>
          </p:cNvPr>
          <p:cNvPicPr>
            <a:picLocks noChangeAspect="1"/>
          </p:cNvPicPr>
          <p:nvPr/>
        </p:nvPicPr>
        <p:blipFill>
          <a:blip r:embed="rId4"/>
          <a:stretch>
            <a:fillRect/>
          </a:stretch>
        </p:blipFill>
        <p:spPr>
          <a:xfrm>
            <a:off x="1790206" y="955833"/>
            <a:ext cx="5556166" cy="3231834"/>
          </a:xfrm>
          <a:prstGeom prst="rect">
            <a:avLst/>
          </a:prstGeom>
        </p:spPr>
      </p:pic>
    </p:spTree>
    <p:extLst>
      <p:ext uri="{BB962C8B-B14F-4D97-AF65-F5344CB8AC3E}">
        <p14:creationId xmlns:p14="http://schemas.microsoft.com/office/powerpoint/2010/main" val="1855286122"/>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How does an LLM work?</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endParaRPr lang="en-US" err="1">
              <a:latin typeface="Proxima Nova"/>
            </a:endParaRPr>
          </a:p>
          <a:p>
            <a:pPr marL="0" indent="0">
              <a:lnSpc>
                <a:spcPct val="114999"/>
              </a:lnSpc>
              <a:spcAft>
                <a:spcPts val="1200"/>
              </a:spcAft>
              <a:buNone/>
            </a:pPr>
            <a:endParaRPr lang="en-US">
              <a:latin typeface="Proxima Nova"/>
            </a:endParaRPr>
          </a:p>
          <a:p>
            <a:pPr marL="0" indent="0">
              <a:lnSpc>
                <a:spcPct val="114999"/>
              </a:lnSpc>
              <a:spcAft>
                <a:spcPts val="1200"/>
              </a:spcAft>
              <a:buNone/>
            </a:pPr>
            <a:endParaRPr lang="en-US">
              <a:latin typeface="Proxima Nova"/>
              <a:ea typeface="Proxima Nova"/>
            </a:endParaRPr>
          </a:p>
          <a:p>
            <a:pPr marL="0" indent="0">
              <a:lnSpc>
                <a:spcPct val="114999"/>
              </a:lnSpc>
              <a:spcAft>
                <a:spcPts val="1200"/>
              </a:spcAft>
              <a:buNone/>
            </a:pPr>
            <a:endParaRPr lang="en-US">
              <a:latin typeface="Proxima Nova"/>
              <a:ea typeface="Proxima Nova"/>
            </a:endParaRPr>
          </a:p>
          <a:p>
            <a:pPr marL="285750" indent="-285750">
              <a:lnSpc>
                <a:spcPct val="114999"/>
              </a:lnSpc>
            </a:pPr>
            <a:endParaRPr lang="en-US">
              <a:ea typeface="Proxima Nova"/>
            </a:endParaRPr>
          </a:p>
          <a:p>
            <a:pPr marL="285750" indent="-285750">
              <a:lnSpc>
                <a:spcPct val="114999"/>
              </a:lnSpc>
              <a:spcAft>
                <a:spcPts val="1200"/>
              </a:spcAft>
            </a:pPr>
            <a:endParaRPr lang="en-US">
              <a:latin typeface="Proxima Nova"/>
              <a:ea typeface="Proxima Nova"/>
              <a:cs typeface="Times New Roman"/>
            </a:endParaRPr>
          </a:p>
          <a:p>
            <a:pPr marL="596900" lvl="1" indent="0">
              <a:lnSpc>
                <a:spcPct val="114999"/>
              </a:lnSpc>
              <a:spcAft>
                <a:spcPts val="1200"/>
              </a:spcAft>
              <a:buNone/>
            </a:pPr>
            <a:endParaRPr lang="en-US">
              <a:latin typeface="Proxima Nova"/>
              <a:ea typeface="Proxima Nova"/>
              <a:cs typeface="Proxima Nova"/>
            </a:endParaRPr>
          </a:p>
        </p:txBody>
      </p:sp>
      <p:pic>
        <p:nvPicPr>
          <p:cNvPr id="3" name="Picture 3">
            <a:extLst>
              <a:ext uri="{FF2B5EF4-FFF2-40B4-BE49-F238E27FC236}">
                <a16:creationId xmlns:a16="http://schemas.microsoft.com/office/drawing/2014/main" id="{8C0860BE-FC53-9875-0770-03EA958B0E5B}"/>
              </a:ext>
            </a:extLst>
          </p:cNvPr>
          <p:cNvPicPr>
            <a:picLocks noChangeAspect="1"/>
          </p:cNvPicPr>
          <p:nvPr/>
        </p:nvPicPr>
        <p:blipFill>
          <a:blip r:embed="rId4"/>
          <a:stretch>
            <a:fillRect/>
          </a:stretch>
        </p:blipFill>
        <p:spPr>
          <a:xfrm>
            <a:off x="1582388" y="1567258"/>
            <a:ext cx="5979225" cy="2142581"/>
          </a:xfrm>
          <a:prstGeom prst="rect">
            <a:avLst/>
          </a:prstGeom>
        </p:spPr>
      </p:pic>
    </p:spTree>
    <p:extLst>
      <p:ext uri="{BB962C8B-B14F-4D97-AF65-F5344CB8AC3E}">
        <p14:creationId xmlns:p14="http://schemas.microsoft.com/office/powerpoint/2010/main" val="420744575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Finding Software</a:t>
            </a:r>
            <a:endParaRPr b="1">
              <a:latin typeface="Proxima Nova"/>
              <a:ea typeface="Proxima Nova"/>
              <a:cs typeface="Proxima Nova"/>
              <a:sym typeface="Proxima Nova"/>
            </a:endParaRPr>
          </a:p>
        </p:txBody>
      </p:sp>
      <p:sp>
        <p:nvSpPr>
          <p:cNvPr id="2" name="Text Placeholder 1">
            <a:extLst>
              <a:ext uri="{FF2B5EF4-FFF2-40B4-BE49-F238E27FC236}">
                <a16:creationId xmlns:a16="http://schemas.microsoft.com/office/drawing/2014/main" id="{AFF0F29A-CAFB-DE45-B237-486D6312B5C2}"/>
              </a:ext>
            </a:extLst>
          </p:cNvPr>
          <p:cNvSpPr>
            <a:spLocks noGrp="1"/>
          </p:cNvSpPr>
          <p:nvPr>
            <p:ph type="body" idx="1"/>
          </p:nvPr>
        </p:nvSpPr>
        <p:spPr/>
        <p:txBody>
          <a:bodyPr>
            <a:normAutofit lnSpcReduction="10000"/>
          </a:bodyPr>
          <a:lstStyle/>
          <a:p>
            <a:r>
              <a:rPr lang="en-US" dirty="0"/>
              <a:t>Capterra.com</a:t>
            </a:r>
            <a:br>
              <a:rPr lang="en-US" dirty="0"/>
            </a:br>
            <a:r>
              <a:rPr lang="en-US" dirty="0"/>
              <a:t>(comparisons and reviews)</a:t>
            </a:r>
          </a:p>
          <a:p>
            <a:r>
              <a:rPr lang="en-US" dirty="0"/>
              <a:t>AlternativeTo.net</a:t>
            </a:r>
            <a:br>
              <a:rPr lang="en-US" dirty="0"/>
            </a:br>
            <a:r>
              <a:rPr lang="en-US" dirty="0"/>
              <a:t>(recommendations)</a:t>
            </a:r>
          </a:p>
          <a:p>
            <a:r>
              <a:rPr lang="en-US" dirty="0"/>
              <a:t>Alternative.me</a:t>
            </a:r>
            <a:br>
              <a:rPr lang="en-US" dirty="0"/>
            </a:br>
            <a:r>
              <a:rPr lang="en-US" dirty="0"/>
              <a:t>(find software options)</a:t>
            </a:r>
          </a:p>
          <a:p>
            <a:r>
              <a:rPr lang="en-US" dirty="0"/>
              <a:t>Similarweb.com</a:t>
            </a:r>
            <a:br>
              <a:rPr lang="en-US" dirty="0"/>
            </a:br>
            <a:r>
              <a:rPr lang="en-US" dirty="0"/>
              <a:t>(analyze your website</a:t>
            </a:r>
            <a:r>
              <a:rPr lang="en-US"/>
              <a:t>, </a:t>
            </a:r>
            <a:br>
              <a:rPr lang="en-US"/>
            </a:br>
            <a:r>
              <a:rPr lang="en-US"/>
              <a:t>competitors)</a:t>
            </a:r>
            <a:endParaRPr lang="en-US" dirty="0"/>
          </a:p>
          <a:p>
            <a:endParaRPr lang="en-US" dirty="0"/>
          </a:p>
          <a:p>
            <a:r>
              <a:rPr lang="en-US" dirty="0"/>
              <a:t>Fakeupdate.net</a:t>
            </a:r>
          </a:p>
        </p:txBody>
      </p:sp>
      <p:pic>
        <p:nvPicPr>
          <p:cNvPr id="4" name="Picture 3">
            <a:extLst>
              <a:ext uri="{FF2B5EF4-FFF2-40B4-BE49-F238E27FC236}">
                <a16:creationId xmlns:a16="http://schemas.microsoft.com/office/drawing/2014/main" id="{BE8EC624-2636-7D14-6B26-197868C08109}"/>
              </a:ext>
            </a:extLst>
          </p:cNvPr>
          <p:cNvPicPr>
            <a:picLocks noChangeAspect="1"/>
          </p:cNvPicPr>
          <p:nvPr/>
        </p:nvPicPr>
        <p:blipFill>
          <a:blip r:embed="rId4"/>
          <a:stretch>
            <a:fillRect/>
          </a:stretch>
        </p:blipFill>
        <p:spPr>
          <a:xfrm>
            <a:off x="3652635" y="731375"/>
            <a:ext cx="4791757" cy="3132762"/>
          </a:xfrm>
          <a:prstGeom prst="rect">
            <a:avLst/>
          </a:prstGeom>
        </p:spPr>
      </p:pic>
    </p:spTree>
    <p:extLst>
      <p:ext uri="{BB962C8B-B14F-4D97-AF65-F5344CB8AC3E}">
        <p14:creationId xmlns:p14="http://schemas.microsoft.com/office/powerpoint/2010/main" val="6379073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General Productivity section</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8520600" cy="3170700"/>
          </a:xfrm>
          <a:prstGeom prst="rect">
            <a:avLst/>
          </a:prstGeom>
        </p:spPr>
        <p:txBody>
          <a:bodyPr spcFirstLastPara="1" wrap="square" lIns="91425" tIns="91425" rIns="91425" bIns="91425" anchor="t" anchorCtr="0">
            <a:normAutofit/>
          </a:bodyPr>
          <a:lstStyle/>
          <a:p>
            <a:pPr marL="0" indent="0">
              <a:spcAft>
                <a:spcPts val="1200"/>
              </a:spcAft>
              <a:buNone/>
            </a:pPr>
            <a:r>
              <a:rPr lang="en-US" b="1">
                <a:latin typeface="Proxima Nova"/>
                <a:ea typeface="Proxima Nova"/>
                <a:cs typeface="Proxima Nova"/>
                <a:hlinkClick r:id="rId4"/>
              </a:rPr>
              <a:t>uBlock Origin</a:t>
            </a:r>
            <a:endParaRPr lang="en-US" b="1">
              <a:latin typeface="Proxima Nova"/>
              <a:ea typeface="Proxima Nova"/>
              <a:cs typeface="Proxima Nova"/>
            </a:endParaRPr>
          </a:p>
          <a:p>
            <a:pPr marL="0" indent="0">
              <a:lnSpc>
                <a:spcPct val="114999"/>
              </a:lnSpc>
              <a:spcAft>
                <a:spcPts val="1200"/>
              </a:spcAft>
              <a:buNone/>
            </a:pPr>
            <a:r>
              <a:rPr lang="en-US">
                <a:solidFill>
                  <a:schemeClr val="tx1"/>
                </a:solidFill>
                <a:latin typeface="Proxima Nova"/>
                <a:ea typeface="Proxima Nova"/>
                <a:cs typeface="Proxima Nova"/>
              </a:rPr>
              <a:t>Browser extension</a:t>
            </a:r>
          </a:p>
          <a:p>
            <a:pPr marL="285750" indent="-285750">
              <a:lnSpc>
                <a:spcPct val="114999"/>
              </a:lnSpc>
              <a:spcAft>
                <a:spcPts val="1200"/>
              </a:spcAft>
            </a:pPr>
            <a:r>
              <a:rPr lang="en-US">
                <a:solidFill>
                  <a:schemeClr val="tx1"/>
                </a:solidFill>
                <a:latin typeface="Proxima Nova"/>
                <a:ea typeface="Proxima Nova"/>
                <a:cs typeface="Proxima Nova"/>
              </a:rPr>
              <a:t>Content blocker (ads, tracking, pop ups)</a:t>
            </a:r>
          </a:p>
          <a:p>
            <a:pPr marL="285750" indent="-285750">
              <a:lnSpc>
                <a:spcPct val="114999"/>
              </a:lnSpc>
              <a:spcAft>
                <a:spcPts val="1200"/>
              </a:spcAft>
            </a:pPr>
            <a:r>
              <a:rPr lang="en-US">
                <a:solidFill>
                  <a:schemeClr val="tx1"/>
                </a:solidFill>
                <a:latin typeface="Proxima Nova"/>
                <a:ea typeface="Proxima Nova"/>
                <a:cs typeface="Proxima Nova"/>
              </a:rPr>
              <a:t>Desktop only</a:t>
            </a:r>
          </a:p>
          <a:p>
            <a:pPr lvl="1">
              <a:lnSpc>
                <a:spcPct val="114999"/>
              </a:lnSpc>
              <a:spcAft>
                <a:spcPts val="1200"/>
              </a:spcAft>
            </a:pPr>
            <a:r>
              <a:rPr lang="en-US">
                <a:solidFill>
                  <a:schemeClr val="tx1"/>
                </a:solidFill>
                <a:latin typeface="Proxima Nova"/>
                <a:ea typeface="Proxima Nova"/>
                <a:cs typeface="Proxima Nova"/>
              </a:rPr>
              <a:t>Firefox browser on Android</a:t>
            </a:r>
          </a:p>
          <a:p>
            <a:pPr marL="596900" lvl="1" indent="0">
              <a:lnSpc>
                <a:spcPct val="114999"/>
              </a:lnSpc>
              <a:spcAft>
                <a:spcPts val="1200"/>
              </a:spcAft>
              <a:buNone/>
            </a:pPr>
            <a:endParaRPr lang="en-US">
              <a:latin typeface="Proxima Nova"/>
              <a:ea typeface="Proxima Nova"/>
              <a:cs typeface="Proxima Nova"/>
            </a:endParaRPr>
          </a:p>
        </p:txBody>
      </p:sp>
      <p:pic>
        <p:nvPicPr>
          <p:cNvPr id="4" name="Picture 4" descr="Logo, company name&#10;&#10;Description automatically generated">
            <a:extLst>
              <a:ext uri="{FF2B5EF4-FFF2-40B4-BE49-F238E27FC236}">
                <a16:creationId xmlns:a16="http://schemas.microsoft.com/office/drawing/2014/main" id="{E5D02A25-E8A7-84A6-8E71-447AA7DD41EE}"/>
              </a:ext>
            </a:extLst>
          </p:cNvPr>
          <p:cNvPicPr>
            <a:picLocks noChangeAspect="1"/>
          </p:cNvPicPr>
          <p:nvPr/>
        </p:nvPicPr>
        <p:blipFill>
          <a:blip r:embed="rId5"/>
          <a:stretch>
            <a:fillRect/>
          </a:stretch>
        </p:blipFill>
        <p:spPr>
          <a:xfrm>
            <a:off x="5323114" y="1188654"/>
            <a:ext cx="2743200" cy="717698"/>
          </a:xfrm>
          <a:prstGeom prst="rect">
            <a:avLst/>
          </a:prstGeom>
        </p:spPr>
      </p:pic>
    </p:spTree>
    <p:extLst>
      <p:ext uri="{BB962C8B-B14F-4D97-AF65-F5344CB8AC3E}">
        <p14:creationId xmlns:p14="http://schemas.microsoft.com/office/powerpoint/2010/main" val="225278852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General Productivity section</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311700" y="1053000"/>
            <a:ext cx="5217776" cy="3170700"/>
          </a:xfrm>
          <a:prstGeom prst="rect">
            <a:avLst/>
          </a:prstGeom>
        </p:spPr>
        <p:txBody>
          <a:bodyPr spcFirstLastPara="1" wrap="square" lIns="91425" tIns="91425" rIns="91425" bIns="91425" anchor="t" anchorCtr="0">
            <a:normAutofit/>
          </a:bodyPr>
          <a:lstStyle/>
          <a:p>
            <a:pPr marL="0" indent="0">
              <a:lnSpc>
                <a:spcPct val="114999"/>
              </a:lnSpc>
              <a:spcAft>
                <a:spcPts val="1200"/>
              </a:spcAft>
              <a:buNone/>
            </a:pPr>
            <a:r>
              <a:rPr lang="en-US" b="1">
                <a:solidFill>
                  <a:schemeClr val="tx1"/>
                </a:solidFill>
                <a:latin typeface="Proxima Nova"/>
              </a:rPr>
              <a:t>Keyboard Shortcuts</a:t>
            </a:r>
            <a:endParaRPr lang="en-US">
              <a:solidFill>
                <a:schemeClr val="tx1"/>
              </a:solidFill>
            </a:endParaRPr>
          </a:p>
          <a:p>
            <a:pPr marL="0" indent="0">
              <a:lnSpc>
                <a:spcPct val="114999"/>
              </a:lnSpc>
              <a:spcAft>
                <a:spcPts val="1200"/>
              </a:spcAft>
              <a:buNone/>
            </a:pPr>
            <a:endParaRPr lang="en-US">
              <a:ea typeface="Proxima Nova"/>
            </a:endParaRPr>
          </a:p>
          <a:p>
            <a:pPr marL="596900" lvl="1" indent="0">
              <a:lnSpc>
                <a:spcPct val="114999"/>
              </a:lnSpc>
              <a:spcAft>
                <a:spcPts val="1200"/>
              </a:spcAft>
              <a:buNone/>
            </a:pPr>
            <a:endParaRPr lang="en-US">
              <a:latin typeface="Proxima Nova"/>
              <a:ea typeface="Proxima Nova"/>
              <a:cs typeface="Proxima Nova"/>
            </a:endParaRPr>
          </a:p>
        </p:txBody>
      </p:sp>
      <p:pic>
        <p:nvPicPr>
          <p:cNvPr id="3" name="Picture 3" descr="Text&#10;&#10;Description automatically generated">
            <a:extLst>
              <a:ext uri="{FF2B5EF4-FFF2-40B4-BE49-F238E27FC236}">
                <a16:creationId xmlns:a16="http://schemas.microsoft.com/office/drawing/2014/main" id="{522DE4CE-380C-0152-EC47-F88B5000104C}"/>
              </a:ext>
            </a:extLst>
          </p:cNvPr>
          <p:cNvPicPr>
            <a:picLocks noChangeAspect="1"/>
          </p:cNvPicPr>
          <p:nvPr/>
        </p:nvPicPr>
        <p:blipFill>
          <a:blip r:embed="rId4"/>
          <a:stretch>
            <a:fillRect/>
          </a:stretch>
        </p:blipFill>
        <p:spPr>
          <a:xfrm>
            <a:off x="1960914" y="1170433"/>
            <a:ext cx="5214751" cy="3144050"/>
          </a:xfrm>
          <a:prstGeom prst="rect">
            <a:avLst/>
          </a:prstGeom>
        </p:spPr>
      </p:pic>
      <p:graphicFrame>
        <p:nvGraphicFramePr>
          <p:cNvPr id="5" name="Table 4">
            <a:extLst>
              <a:ext uri="{FF2B5EF4-FFF2-40B4-BE49-F238E27FC236}">
                <a16:creationId xmlns:a16="http://schemas.microsoft.com/office/drawing/2014/main" id="{FA620C71-59AF-700F-946E-96918E662441}"/>
              </a:ext>
            </a:extLst>
          </p:cNvPr>
          <p:cNvGraphicFramePr>
            <a:graphicFrameLocks noGrp="1"/>
          </p:cNvGraphicFramePr>
          <p:nvPr>
            <p:extLst>
              <p:ext uri="{D42A27DB-BD31-4B8C-83A1-F6EECF244321}">
                <p14:modId xmlns:p14="http://schemas.microsoft.com/office/powerpoint/2010/main" val="3214673084"/>
              </p:ext>
            </p:extLst>
          </p:nvPr>
        </p:nvGraphicFramePr>
        <p:xfrm>
          <a:off x="794162" y="571499"/>
          <a:ext cx="7568474" cy="4197057"/>
        </p:xfrm>
        <a:graphic>
          <a:graphicData uri="http://schemas.openxmlformats.org/drawingml/2006/table">
            <a:tbl>
              <a:tblPr firstRow="1" bandRow="1">
                <a:tableStyleId>{5C22544A-7EE6-4342-B048-85BDC9FD1C3A}</a:tableStyleId>
              </a:tblPr>
              <a:tblGrid>
                <a:gridCol w="3507727">
                  <a:extLst>
                    <a:ext uri="{9D8B030D-6E8A-4147-A177-3AD203B41FA5}">
                      <a16:colId xmlns:a16="http://schemas.microsoft.com/office/drawing/2014/main" val="2754600007"/>
                    </a:ext>
                  </a:extLst>
                </a:gridCol>
                <a:gridCol w="4060747">
                  <a:extLst>
                    <a:ext uri="{9D8B030D-6E8A-4147-A177-3AD203B41FA5}">
                      <a16:colId xmlns:a16="http://schemas.microsoft.com/office/drawing/2014/main" val="3451330393"/>
                    </a:ext>
                  </a:extLst>
                </a:gridCol>
              </a:tblGrid>
              <a:tr h="425938">
                <a:tc>
                  <a:txBody>
                    <a:bodyPr/>
                    <a:lstStyle/>
                    <a:p>
                      <a:r>
                        <a:rPr lang="en-US">
                          <a:effectLst/>
                        </a:rPr>
                        <a:t>Keyboard Shortcut</a:t>
                      </a:r>
                    </a:p>
                  </a:txBody>
                  <a:tcPr marL="0" marR="0" marT="0" marB="0" anchor="ctr"/>
                </a:tc>
                <a:tc>
                  <a:txBody>
                    <a:bodyPr/>
                    <a:lstStyle/>
                    <a:p>
                      <a:r>
                        <a:rPr lang="en-US">
                          <a:effectLst/>
                        </a:rPr>
                        <a:t>Function</a:t>
                      </a:r>
                    </a:p>
                  </a:txBody>
                  <a:tcPr marL="0" marR="0" marT="0" marB="0" anchor="ctr"/>
                </a:tc>
                <a:extLst>
                  <a:ext uri="{0D108BD9-81ED-4DB2-BD59-A6C34878D82A}">
                    <a16:rowId xmlns:a16="http://schemas.microsoft.com/office/drawing/2014/main" val="344348475"/>
                  </a:ext>
                </a:extLst>
              </a:tr>
              <a:tr h="342829">
                <a:tc>
                  <a:txBody>
                    <a:bodyPr/>
                    <a:lstStyle/>
                    <a:p>
                      <a:r>
                        <a:rPr lang="en-US">
                          <a:effectLst/>
                        </a:rPr>
                        <a:t>Windows Key </a:t>
                      </a:r>
                    </a:p>
                  </a:txBody>
                  <a:tcPr marL="0" marR="0" marT="0" marB="0" anchor="ctr"/>
                </a:tc>
                <a:tc>
                  <a:txBody>
                    <a:bodyPr/>
                    <a:lstStyle/>
                    <a:p>
                      <a:r>
                        <a:rPr lang="en-US"/>
                        <a:t>Open/close Start menu</a:t>
                      </a:r>
                    </a:p>
                  </a:txBody>
                  <a:tcPr marL="0" marR="0" marT="0" marB="0" anchor="ctr"/>
                </a:tc>
                <a:extLst>
                  <a:ext uri="{0D108BD9-81ED-4DB2-BD59-A6C34878D82A}">
                    <a16:rowId xmlns:a16="http://schemas.microsoft.com/office/drawing/2014/main" val="1647301052"/>
                  </a:ext>
                </a:extLst>
              </a:tr>
              <a:tr h="342829">
                <a:tc>
                  <a:txBody>
                    <a:bodyPr/>
                    <a:lstStyle/>
                    <a:p>
                      <a:r>
                        <a:rPr lang="en-US">
                          <a:effectLst/>
                        </a:rPr>
                        <a:t>Windows Key + [start typing]</a:t>
                      </a:r>
                    </a:p>
                  </a:txBody>
                  <a:tcPr marL="0" marR="0" marT="0" marB="0" anchor="ctr"/>
                </a:tc>
                <a:tc>
                  <a:txBody>
                    <a:bodyPr/>
                    <a:lstStyle/>
                    <a:p>
                      <a:r>
                        <a:rPr lang="en-US"/>
                        <a:t>Launch apps or search files</a:t>
                      </a:r>
                    </a:p>
                  </a:txBody>
                  <a:tcPr marL="0" marR="0" marT="0" marB="0" anchor="ctr"/>
                </a:tc>
                <a:extLst>
                  <a:ext uri="{0D108BD9-81ED-4DB2-BD59-A6C34878D82A}">
                    <a16:rowId xmlns:a16="http://schemas.microsoft.com/office/drawing/2014/main" val="3453295453"/>
                  </a:ext>
                </a:extLst>
              </a:tr>
              <a:tr h="342829">
                <a:tc>
                  <a:txBody>
                    <a:bodyPr/>
                    <a:lstStyle/>
                    <a:p>
                      <a:r>
                        <a:rPr lang="en-US">
                          <a:effectLst/>
                        </a:rPr>
                        <a:t>Windows Key + A</a:t>
                      </a:r>
                    </a:p>
                  </a:txBody>
                  <a:tcPr marL="0" marR="0" marT="0" marB="0" anchor="ctr"/>
                </a:tc>
                <a:tc>
                  <a:txBody>
                    <a:bodyPr/>
                    <a:lstStyle/>
                    <a:p>
                      <a:r>
                        <a:rPr lang="en-US"/>
                        <a:t>Open Action Center</a:t>
                      </a:r>
                    </a:p>
                  </a:txBody>
                  <a:tcPr marL="0" marR="0" marT="0" marB="0" anchor="ctr"/>
                </a:tc>
                <a:extLst>
                  <a:ext uri="{0D108BD9-81ED-4DB2-BD59-A6C34878D82A}">
                    <a16:rowId xmlns:a16="http://schemas.microsoft.com/office/drawing/2014/main" val="3760175195"/>
                  </a:ext>
                </a:extLst>
              </a:tr>
              <a:tr h="342829">
                <a:tc>
                  <a:txBody>
                    <a:bodyPr/>
                    <a:lstStyle/>
                    <a:p>
                      <a:r>
                        <a:rPr lang="en-US">
                          <a:effectLst/>
                        </a:rPr>
                        <a:t>Windows Key + D</a:t>
                      </a:r>
                    </a:p>
                  </a:txBody>
                  <a:tcPr marL="0" marR="0" marT="0" marB="0" anchor="ctr"/>
                </a:tc>
                <a:tc>
                  <a:txBody>
                    <a:bodyPr/>
                    <a:lstStyle/>
                    <a:p>
                      <a:r>
                        <a:rPr lang="en-US"/>
                        <a:t>Minimize/Maximize all windows</a:t>
                      </a:r>
                    </a:p>
                  </a:txBody>
                  <a:tcPr marL="0" marR="0" marT="0" marB="0" anchor="ctr"/>
                </a:tc>
                <a:extLst>
                  <a:ext uri="{0D108BD9-81ED-4DB2-BD59-A6C34878D82A}">
                    <a16:rowId xmlns:a16="http://schemas.microsoft.com/office/drawing/2014/main" val="1880949699"/>
                  </a:ext>
                </a:extLst>
              </a:tr>
              <a:tr h="342829">
                <a:tc>
                  <a:txBody>
                    <a:bodyPr/>
                    <a:lstStyle/>
                    <a:p>
                      <a:r>
                        <a:rPr lang="en-US">
                          <a:effectLst/>
                        </a:rPr>
                        <a:t>Windows Key + E</a:t>
                      </a:r>
                    </a:p>
                  </a:txBody>
                  <a:tcPr marL="0" marR="0" marT="0" marB="0" anchor="ctr"/>
                </a:tc>
                <a:tc>
                  <a:txBody>
                    <a:bodyPr/>
                    <a:lstStyle/>
                    <a:p>
                      <a:r>
                        <a:rPr lang="en-US"/>
                        <a:t>Open File Explorer</a:t>
                      </a:r>
                    </a:p>
                  </a:txBody>
                  <a:tcPr marL="0" marR="0" marT="0" marB="0" anchor="ctr"/>
                </a:tc>
                <a:extLst>
                  <a:ext uri="{0D108BD9-81ED-4DB2-BD59-A6C34878D82A}">
                    <a16:rowId xmlns:a16="http://schemas.microsoft.com/office/drawing/2014/main" val="1317518336"/>
                  </a:ext>
                </a:extLst>
              </a:tr>
              <a:tr h="342829">
                <a:tc>
                  <a:txBody>
                    <a:bodyPr/>
                    <a:lstStyle/>
                    <a:p>
                      <a:r>
                        <a:rPr lang="en-US">
                          <a:effectLst/>
                        </a:rPr>
                        <a:t>Windows Key + I</a:t>
                      </a:r>
                    </a:p>
                  </a:txBody>
                  <a:tcPr marL="0" marR="0" marT="0" marB="0" anchor="ctr"/>
                </a:tc>
                <a:tc>
                  <a:txBody>
                    <a:bodyPr/>
                    <a:lstStyle/>
                    <a:p>
                      <a:r>
                        <a:rPr lang="en-US"/>
                        <a:t>Open Setting App</a:t>
                      </a:r>
                    </a:p>
                  </a:txBody>
                  <a:tcPr marL="0" marR="0" marT="0" marB="0" anchor="ctr"/>
                </a:tc>
                <a:extLst>
                  <a:ext uri="{0D108BD9-81ED-4DB2-BD59-A6C34878D82A}">
                    <a16:rowId xmlns:a16="http://schemas.microsoft.com/office/drawing/2014/main" val="188868348"/>
                  </a:ext>
                </a:extLst>
              </a:tr>
              <a:tr h="342829">
                <a:tc>
                  <a:txBody>
                    <a:bodyPr/>
                    <a:lstStyle/>
                    <a:p>
                      <a:r>
                        <a:rPr lang="en-US">
                          <a:effectLst/>
                        </a:rPr>
                        <a:t>Windows Key + L </a:t>
                      </a:r>
                    </a:p>
                  </a:txBody>
                  <a:tcPr marL="0" marR="0" marT="0" marB="0" anchor="ctr"/>
                </a:tc>
                <a:tc>
                  <a:txBody>
                    <a:bodyPr/>
                    <a:lstStyle/>
                    <a:p>
                      <a:r>
                        <a:rPr lang="en-US"/>
                        <a:t>Lock the PC</a:t>
                      </a:r>
                    </a:p>
                  </a:txBody>
                  <a:tcPr marL="0" marR="0" marT="0" marB="0" anchor="ctr"/>
                </a:tc>
                <a:extLst>
                  <a:ext uri="{0D108BD9-81ED-4DB2-BD59-A6C34878D82A}">
                    <a16:rowId xmlns:a16="http://schemas.microsoft.com/office/drawing/2014/main" val="1331684912"/>
                  </a:ext>
                </a:extLst>
              </a:tr>
              <a:tr h="342829">
                <a:tc>
                  <a:txBody>
                    <a:bodyPr/>
                    <a:lstStyle/>
                    <a:p>
                      <a:r>
                        <a:rPr lang="en-US">
                          <a:effectLst/>
                        </a:rPr>
                        <a:t>Windows Key + Tab</a:t>
                      </a:r>
                    </a:p>
                  </a:txBody>
                  <a:tcPr marL="0" marR="0" marT="0" marB="0" anchor="ctr"/>
                </a:tc>
                <a:tc>
                  <a:txBody>
                    <a:bodyPr/>
                    <a:lstStyle/>
                    <a:p>
                      <a:r>
                        <a:rPr lang="en-US"/>
                        <a:t>Open Task View</a:t>
                      </a:r>
                    </a:p>
                  </a:txBody>
                  <a:tcPr marL="0" marR="0" marT="0" marB="0" anchor="ctr"/>
                </a:tc>
                <a:extLst>
                  <a:ext uri="{0D108BD9-81ED-4DB2-BD59-A6C34878D82A}">
                    <a16:rowId xmlns:a16="http://schemas.microsoft.com/office/drawing/2014/main" val="2862146831"/>
                  </a:ext>
                </a:extLst>
              </a:tr>
              <a:tr h="342829">
                <a:tc>
                  <a:txBody>
                    <a:bodyPr/>
                    <a:lstStyle/>
                    <a:p>
                      <a:r>
                        <a:rPr lang="en-US">
                          <a:effectLst/>
                        </a:rPr>
                        <a:t>Windows Key + →</a:t>
                      </a:r>
                    </a:p>
                  </a:txBody>
                  <a:tcPr marL="0" marR="0" marT="0" marB="0" anchor="ctr"/>
                </a:tc>
                <a:tc>
                  <a:txBody>
                    <a:bodyPr/>
                    <a:lstStyle/>
                    <a:p>
                      <a:r>
                        <a:rPr lang="en-US"/>
                        <a:t>Snap current window right</a:t>
                      </a:r>
                    </a:p>
                  </a:txBody>
                  <a:tcPr marL="0" marR="0" marT="0" marB="0" anchor="ctr"/>
                </a:tc>
                <a:extLst>
                  <a:ext uri="{0D108BD9-81ED-4DB2-BD59-A6C34878D82A}">
                    <a16:rowId xmlns:a16="http://schemas.microsoft.com/office/drawing/2014/main" val="1537367756"/>
                  </a:ext>
                </a:extLst>
              </a:tr>
              <a:tr h="342829">
                <a:tc>
                  <a:txBody>
                    <a:bodyPr/>
                    <a:lstStyle/>
                    <a:p>
                      <a:r>
                        <a:rPr lang="en-US">
                          <a:effectLst/>
                        </a:rPr>
                        <a:t>Windows Key + ←</a:t>
                      </a:r>
                    </a:p>
                  </a:txBody>
                  <a:tcPr marL="0" marR="0" marT="0" marB="0" anchor="ctr"/>
                </a:tc>
                <a:tc>
                  <a:txBody>
                    <a:bodyPr/>
                    <a:lstStyle/>
                    <a:p>
                      <a:r>
                        <a:rPr lang="en-US"/>
                        <a:t>Snap current window left</a:t>
                      </a:r>
                    </a:p>
                  </a:txBody>
                  <a:tcPr marL="0" marR="0" marT="0" marB="0" anchor="ctr"/>
                </a:tc>
                <a:extLst>
                  <a:ext uri="{0D108BD9-81ED-4DB2-BD59-A6C34878D82A}">
                    <a16:rowId xmlns:a16="http://schemas.microsoft.com/office/drawing/2014/main" val="360584895"/>
                  </a:ext>
                </a:extLst>
              </a:tr>
              <a:tr h="342829">
                <a:tc>
                  <a:txBody>
                    <a:bodyPr/>
                    <a:lstStyle/>
                    <a:p>
                      <a:r>
                        <a:rPr lang="en-US">
                          <a:effectLst/>
                        </a:rPr>
                        <a:t>Ctrl + Z</a:t>
                      </a:r>
                    </a:p>
                  </a:txBody>
                  <a:tcPr marL="0" marR="0" marT="0" marB="0" anchor="ctr"/>
                </a:tc>
                <a:tc>
                  <a:txBody>
                    <a:bodyPr/>
                    <a:lstStyle/>
                    <a:p>
                      <a:r>
                        <a:rPr lang="en-US"/>
                        <a:t>Undo an action</a:t>
                      </a:r>
                    </a:p>
                  </a:txBody>
                  <a:tcPr marL="0" marR="0" marT="0" marB="0" anchor="ctr"/>
                </a:tc>
                <a:extLst>
                  <a:ext uri="{0D108BD9-81ED-4DB2-BD59-A6C34878D82A}">
                    <a16:rowId xmlns:a16="http://schemas.microsoft.com/office/drawing/2014/main" val="2523006049"/>
                  </a:ext>
                </a:extLst>
              </a:tr>
            </a:tbl>
          </a:graphicData>
        </a:graphic>
      </p:graphicFrame>
    </p:spTree>
    <p:extLst>
      <p:ext uri="{BB962C8B-B14F-4D97-AF65-F5344CB8AC3E}">
        <p14:creationId xmlns:p14="http://schemas.microsoft.com/office/powerpoint/2010/main" val="2685273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r>
              <a:rPr lang="en-US" b="1">
                <a:latin typeface="Proxima Nova"/>
                <a:ea typeface="Proxima Nova"/>
                <a:cs typeface="Proxima Nova"/>
              </a:rPr>
              <a:t>Excel shortcut – Ctrl + A; Alt + HOA / Alt + HOI</a:t>
            </a:r>
            <a:endParaRPr b="1">
              <a:latin typeface="Proxima Nova"/>
              <a:ea typeface="Proxima Nova"/>
              <a:cs typeface="Proxima Nova"/>
              <a:sym typeface="Proxima Nova"/>
            </a:endParaRPr>
          </a:p>
        </p:txBody>
      </p:sp>
      <p:pic>
        <p:nvPicPr>
          <p:cNvPr id="7" name="Picture 6">
            <a:extLst>
              <a:ext uri="{FF2B5EF4-FFF2-40B4-BE49-F238E27FC236}">
                <a16:creationId xmlns:a16="http://schemas.microsoft.com/office/drawing/2014/main" id="{6092A663-664F-CE27-77D8-B858581C44B3}"/>
              </a:ext>
            </a:extLst>
          </p:cNvPr>
          <p:cNvPicPr>
            <a:picLocks noChangeAspect="1"/>
          </p:cNvPicPr>
          <p:nvPr/>
        </p:nvPicPr>
        <p:blipFill>
          <a:blip r:embed="rId4"/>
          <a:stretch>
            <a:fillRect/>
          </a:stretch>
        </p:blipFill>
        <p:spPr>
          <a:xfrm>
            <a:off x="1164647" y="862956"/>
            <a:ext cx="6991310" cy="4208130"/>
          </a:xfrm>
          <a:prstGeom prst="rect">
            <a:avLst/>
          </a:prstGeom>
        </p:spPr>
      </p:pic>
      <p:pic>
        <p:nvPicPr>
          <p:cNvPr id="9" name="Picture 8">
            <a:extLst>
              <a:ext uri="{FF2B5EF4-FFF2-40B4-BE49-F238E27FC236}">
                <a16:creationId xmlns:a16="http://schemas.microsoft.com/office/drawing/2014/main" id="{B888D3EE-DC46-5835-6296-497BAEBFFBC0}"/>
              </a:ext>
            </a:extLst>
          </p:cNvPr>
          <p:cNvPicPr>
            <a:picLocks noChangeAspect="1"/>
          </p:cNvPicPr>
          <p:nvPr/>
        </p:nvPicPr>
        <p:blipFill>
          <a:blip r:embed="rId5"/>
          <a:stretch>
            <a:fillRect/>
          </a:stretch>
        </p:blipFill>
        <p:spPr>
          <a:xfrm>
            <a:off x="1459861" y="862956"/>
            <a:ext cx="7034268" cy="4710319"/>
          </a:xfrm>
          <a:prstGeom prst="rect">
            <a:avLst/>
          </a:prstGeom>
        </p:spPr>
      </p:pic>
      <p:pic>
        <p:nvPicPr>
          <p:cNvPr id="11" name="Picture 10">
            <a:extLst>
              <a:ext uri="{FF2B5EF4-FFF2-40B4-BE49-F238E27FC236}">
                <a16:creationId xmlns:a16="http://schemas.microsoft.com/office/drawing/2014/main" id="{A8D6EDB5-5050-B382-B442-5D62C8146779}"/>
              </a:ext>
            </a:extLst>
          </p:cNvPr>
          <p:cNvPicPr>
            <a:picLocks noChangeAspect="1"/>
          </p:cNvPicPr>
          <p:nvPr/>
        </p:nvPicPr>
        <p:blipFill>
          <a:blip r:embed="rId6"/>
          <a:stretch>
            <a:fillRect/>
          </a:stretch>
        </p:blipFill>
        <p:spPr>
          <a:xfrm>
            <a:off x="1998698" y="862956"/>
            <a:ext cx="6090477" cy="5544658"/>
          </a:xfrm>
          <a:prstGeom prst="rect">
            <a:avLst/>
          </a:prstGeom>
        </p:spPr>
      </p:pic>
    </p:spTree>
    <p:extLst>
      <p:ext uri="{BB962C8B-B14F-4D97-AF65-F5344CB8AC3E}">
        <p14:creationId xmlns:p14="http://schemas.microsoft.com/office/powerpoint/2010/main" val="16036485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11700" y="345550"/>
            <a:ext cx="8520600" cy="572700"/>
          </a:xfrm>
          <a:prstGeom prst="rect">
            <a:avLst/>
          </a:prstGeom>
        </p:spPr>
        <p:txBody>
          <a:bodyPr spcFirstLastPara="1" wrap="square" lIns="91425" tIns="91425" rIns="91425" bIns="91425" anchor="t" anchorCtr="0">
            <a:normAutofit fontScale="90000"/>
          </a:bodyPr>
          <a:lstStyle/>
          <a:p>
            <a:pPr marL="596900" lvl="1" indent="0">
              <a:lnSpc>
                <a:spcPct val="114999"/>
              </a:lnSpc>
              <a:spcAft>
                <a:spcPts val="1200"/>
              </a:spcAft>
              <a:buNone/>
            </a:pPr>
            <a:r>
              <a:rPr lang="en-US" b="1">
                <a:latin typeface="Proxima Nova"/>
                <a:ea typeface="Proxima Nova"/>
                <a:cs typeface="Proxima Nova"/>
              </a:rPr>
              <a:t>Make your own personal shortcut key!</a:t>
            </a:r>
            <a:endParaRPr lang="en-US">
              <a:latin typeface="Proxima Nova"/>
              <a:ea typeface="Proxima Nova"/>
              <a:cs typeface="Proxima Nova"/>
            </a:endParaRPr>
          </a:p>
        </p:txBody>
      </p:sp>
      <p:sp>
        <p:nvSpPr>
          <p:cNvPr id="65" name="Google Shape;65;p15"/>
          <p:cNvSpPr txBox="1">
            <a:spLocks noGrp="1"/>
          </p:cNvSpPr>
          <p:nvPr>
            <p:ph type="body" idx="1"/>
          </p:nvPr>
        </p:nvSpPr>
        <p:spPr>
          <a:xfrm>
            <a:off x="311700" y="1053000"/>
            <a:ext cx="4260300" cy="3170700"/>
          </a:xfrm>
          <a:prstGeom prst="rect">
            <a:avLst/>
          </a:prstGeom>
        </p:spPr>
        <p:txBody>
          <a:bodyPr spcFirstLastPara="1" wrap="square" lIns="91425" tIns="91425" rIns="91425" bIns="91425" anchor="t" anchorCtr="0">
            <a:normAutofit/>
          </a:bodyPr>
          <a:lstStyle/>
          <a:p>
            <a:pPr marL="482600">
              <a:lnSpc>
                <a:spcPct val="114999"/>
              </a:lnSpc>
              <a:spcAft>
                <a:spcPts val="1200"/>
              </a:spcAft>
              <a:buAutoNum type="arabicPeriod"/>
            </a:pPr>
            <a:r>
              <a:rPr lang="en-US">
                <a:latin typeface="Proxima Nova"/>
                <a:ea typeface="Proxima Nova"/>
                <a:cs typeface="Proxima Nova"/>
              </a:rPr>
              <a:t>Place a shortcut to your favorite folder, file, or program on the desktop</a:t>
            </a:r>
          </a:p>
          <a:p>
            <a:pPr marL="482600">
              <a:lnSpc>
                <a:spcPct val="114999"/>
              </a:lnSpc>
              <a:spcAft>
                <a:spcPts val="1200"/>
              </a:spcAft>
              <a:buAutoNum type="arabicPeriod"/>
            </a:pPr>
            <a:r>
              <a:rPr lang="en-US">
                <a:latin typeface="Proxima Nova"/>
                <a:ea typeface="Proxima Nova"/>
                <a:cs typeface="Proxima Nova"/>
              </a:rPr>
              <a:t>Right-click; Properties; Shortcut; Shortcut key; Apply</a:t>
            </a:r>
          </a:p>
          <a:p>
            <a:pPr marL="939800" lvl="1" indent="-342900">
              <a:lnSpc>
                <a:spcPct val="114999"/>
              </a:lnSpc>
              <a:spcAft>
                <a:spcPts val="1200"/>
              </a:spcAft>
              <a:buAutoNum type="arabicPeriod"/>
            </a:pPr>
            <a:endParaRPr lang="en-US">
              <a:latin typeface="Proxima Nova"/>
              <a:ea typeface="Proxima Nova"/>
              <a:cs typeface="Proxima Nova"/>
            </a:endParaRPr>
          </a:p>
        </p:txBody>
      </p:sp>
      <p:pic>
        <p:nvPicPr>
          <p:cNvPr id="22" name="Picture 21">
            <a:extLst>
              <a:ext uri="{FF2B5EF4-FFF2-40B4-BE49-F238E27FC236}">
                <a16:creationId xmlns:a16="http://schemas.microsoft.com/office/drawing/2014/main" id="{5808FE13-4D53-2488-721E-1BFA0B091455}"/>
              </a:ext>
            </a:extLst>
          </p:cNvPr>
          <p:cNvPicPr>
            <a:picLocks noChangeAspect="1"/>
          </p:cNvPicPr>
          <p:nvPr/>
        </p:nvPicPr>
        <p:blipFill>
          <a:blip r:embed="rId4"/>
          <a:stretch>
            <a:fillRect/>
          </a:stretch>
        </p:blipFill>
        <p:spPr>
          <a:xfrm>
            <a:off x="4345582" y="982444"/>
            <a:ext cx="6280704" cy="4161056"/>
          </a:xfrm>
          <a:prstGeom prst="rect">
            <a:avLst/>
          </a:prstGeom>
        </p:spPr>
      </p:pic>
    </p:spTree>
    <p:extLst>
      <p:ext uri="{BB962C8B-B14F-4D97-AF65-F5344CB8AC3E}">
        <p14:creationId xmlns:p14="http://schemas.microsoft.com/office/powerpoint/2010/main" val="7703097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mso-contentType ?>
<FormTemplates xmlns="http://schemas.microsoft.com/sharepoint/v3/contenttype/forms">
  <Display>DocumentLibraryForm</Display>
  <Edit>DocumentLibraryForm</Edit>
  <New>DocumentLibraryForm</New>
</FormTemplates>
</file>

<file path=customXml/item2.xml><?xml version="1.0" encoding="utf-8"?>
<p:properties xmlns:p="http://schemas.microsoft.com/office/2006/metadata/properties" xmlns:xsi="http://www.w3.org/2001/XMLSchema-instance" xmlns:pc="http://schemas.microsoft.com/office/infopath/2007/PartnerControls">
  <documentManagement>
    <TaxCatchAll xmlns="12799f7e-9e19-4b63-83b7-2b50b079992f" xsi:nil="true"/>
  </documentManagement>
</p:properties>
</file>

<file path=customXml/item3.xml><?xml version="1.0" encoding="utf-8"?>
<ct:contentTypeSchema xmlns:ct="http://schemas.microsoft.com/office/2006/metadata/contentType" xmlns:ma="http://schemas.microsoft.com/office/2006/metadata/properties/metaAttributes" ct:_="" ma:_="" ma:contentTypeName="Document" ma:contentTypeID="0x01010079D4FCD1643F6242B13F6066F56B4314" ma:contentTypeVersion="12" ma:contentTypeDescription="Create a new document." ma:contentTypeScope="" ma:versionID="5668c8d3c96408943fbe580e411d7838">
  <xsd:schema xmlns:xsd="http://www.w3.org/2001/XMLSchema" xmlns:xs="http://www.w3.org/2001/XMLSchema" xmlns:p="http://schemas.microsoft.com/office/2006/metadata/properties" xmlns:ns2="f7421e25-4a98-441d-8560-fc5874345537" xmlns:ns3="12799f7e-9e19-4b63-83b7-2b50b079992f" targetNamespace="http://schemas.microsoft.com/office/2006/metadata/properties" ma:root="true" ma:fieldsID="82df207d883ab5dc651bc7b072db437e" ns2:_="" ns3:_="">
    <xsd:import namespace="f7421e25-4a98-441d-8560-fc5874345537"/>
    <xsd:import namespace="12799f7e-9e19-4b63-83b7-2b50b079992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TaxCatchAll" minOccurs="0"/>
                <xsd:element ref="ns2:MediaServiceGenerationTime" minOccurs="0"/>
                <xsd:element ref="ns2:MediaServiceEventHashCode" minOccurs="0"/>
                <xsd:element ref="ns2:MediaServiceOCR"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421e25-4a98-441d-8560-fc5874345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12799f7e-9e19-4b63-83b7-2b50b079992f"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9d9bf8b9-401e-4173-ba32-d7b9c01bdea6}" ma:internalName="TaxCatchAll" ma:showField="CatchAllData" ma:web="12799f7e-9e19-4b63-83b7-2b50b079992f">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B2A5B972-CE56-44F1-B62D-82744AD2E2D9}">
  <ds:schemaRefs>
    <ds:schemaRef ds:uri="http://schemas.microsoft.com/sharepoint/v3/contenttype/forms"/>
  </ds:schemaRefs>
</ds:datastoreItem>
</file>

<file path=customXml/itemProps2.xml><?xml version="1.0" encoding="utf-8"?>
<ds:datastoreItem xmlns:ds="http://schemas.openxmlformats.org/officeDocument/2006/customXml" ds:itemID="{CBAEDAD9-0D32-471E-B3F6-A58EF3445224}">
  <ds:schemaRefs>
    <ds:schemaRef ds:uri="12799f7e-9e19-4b63-83b7-2b50b079992f"/>
    <ds:schemaRef ds:uri="http://schemas.microsoft.com/office/2006/documentManagement/types"/>
    <ds:schemaRef ds:uri="http://schemas.openxmlformats.org/package/2006/metadata/core-properties"/>
    <ds:schemaRef ds:uri="http://purl.org/dc/terms/"/>
    <ds:schemaRef ds:uri="f7421e25-4a98-441d-8560-fc5874345537"/>
    <ds:schemaRef ds:uri="http://purl.org/dc/dcmitype/"/>
    <ds:schemaRef ds:uri="http://purl.org/dc/elements/1.1/"/>
    <ds:schemaRef ds:uri="http://schemas.microsoft.com/office/2006/metadata/properties"/>
    <ds:schemaRef ds:uri="http://schemas.microsoft.com/office/infopath/2007/PartnerControls"/>
    <ds:schemaRef ds:uri="http://www.w3.org/XML/1998/namespace"/>
  </ds:schemaRefs>
</ds:datastoreItem>
</file>

<file path=customXml/itemProps3.xml><?xml version="1.0" encoding="utf-8"?>
<ds:datastoreItem xmlns:ds="http://schemas.openxmlformats.org/officeDocument/2006/customXml" ds:itemID="{CFDAC2F4-FCCE-4CE5-A601-72FB014140EC}">
  <ds:schemaRefs>
    <ds:schemaRef ds:uri="12799f7e-9e19-4b63-83b7-2b50b079992f"/>
    <ds:schemaRef ds:uri="f7421e25-4a98-441d-8560-fc58743455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otalTime>142</TotalTime>
  <Words>1860</Words>
  <Application>Microsoft Office PowerPoint</Application>
  <PresentationFormat>On-screen Show (16:9)</PresentationFormat>
  <Paragraphs>273</Paragraphs>
  <Slides>47</Slides>
  <Notes>47</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47</vt:i4>
      </vt:variant>
    </vt:vector>
  </HeadingPairs>
  <TitlesOfParts>
    <vt:vector size="54" baseType="lpstr">
      <vt:lpstr>Amasis MT Pro</vt:lpstr>
      <vt:lpstr>Söhne</vt:lpstr>
      <vt:lpstr>Arial</vt:lpstr>
      <vt:lpstr>Segoe UI</vt:lpstr>
      <vt:lpstr>Courier New</vt:lpstr>
      <vt:lpstr>Proxima Nova</vt:lpstr>
      <vt:lpstr>Simple Light</vt:lpstr>
      <vt:lpstr>PowerPoint Presentation</vt:lpstr>
      <vt:lpstr>30 Tech Tips: Using software, hardware, data and AI to get a running start at home, on the road, or in the office</vt:lpstr>
      <vt:lpstr>Roadmap</vt:lpstr>
      <vt:lpstr>General Productivity section</vt:lpstr>
      <vt:lpstr>Finding Software</vt:lpstr>
      <vt:lpstr>General Productivity section</vt:lpstr>
      <vt:lpstr>General Productivity section</vt:lpstr>
      <vt:lpstr>Excel shortcut – Ctrl + A; Alt + HOA / Alt + HOI</vt:lpstr>
      <vt:lpstr>Make your own personal shortcut key!</vt:lpstr>
      <vt:lpstr>General Productivity section</vt:lpstr>
      <vt:lpstr>General Productivity section</vt:lpstr>
      <vt:lpstr>General Productivity section</vt:lpstr>
      <vt:lpstr>General Productivity section</vt:lpstr>
      <vt:lpstr>General Productivity section</vt:lpstr>
      <vt:lpstr>Microsoft tips – Office.com</vt:lpstr>
      <vt:lpstr>Microsoft tips – Office.com</vt:lpstr>
      <vt:lpstr>General Productivity section</vt:lpstr>
      <vt:lpstr>Microsoft tips – Quick Assist</vt:lpstr>
      <vt:lpstr>General Productivity section</vt:lpstr>
      <vt:lpstr>Law practice tips</vt:lpstr>
      <vt:lpstr>Microsoft tips</vt:lpstr>
      <vt:lpstr>AI Introduction</vt:lpstr>
      <vt:lpstr>Visual Perception: Web site - Remove.bg</vt:lpstr>
      <vt:lpstr>AI Tools – Speech to Text</vt:lpstr>
      <vt:lpstr>Large Language Models</vt:lpstr>
      <vt:lpstr>PowerPoint Presentation</vt:lpstr>
      <vt:lpstr>Large Language Models</vt:lpstr>
      <vt:lpstr>Large Language Models</vt:lpstr>
      <vt:lpstr>Recognized Dangers</vt:lpstr>
      <vt:lpstr>what are the things that lawyers need to know in a presentation about large language models</vt:lpstr>
      <vt:lpstr>https://gamma.app - Technology Tools for Lawyers</vt:lpstr>
      <vt:lpstr>Trying it out… text output</vt:lpstr>
      <vt:lpstr>Some handy integrations</vt:lpstr>
      <vt:lpstr>Some handy integrations</vt:lpstr>
      <vt:lpstr>Trying it out… image creation</vt:lpstr>
      <vt:lpstr>Trying it out… image creation</vt:lpstr>
      <vt:lpstr>Trying it out… image creation</vt:lpstr>
      <vt:lpstr>Trying it out… image creation</vt:lpstr>
      <vt:lpstr>My questions: make it work on my data – ChatPDF</vt:lpstr>
      <vt:lpstr>People's Law AI Search Tool</vt:lpstr>
      <vt:lpstr>People's Law AI Search Tool</vt:lpstr>
      <vt:lpstr>My questions: preventing the robots from learning from my data</vt:lpstr>
      <vt:lpstr>LLM’s and Law Practice –  CaseText CoCounsel</vt:lpstr>
      <vt:lpstr>How does an LLM work?</vt:lpstr>
      <vt:lpstr>How does an LLM work?</vt:lpstr>
      <vt:lpstr>How does an LLM work?</vt:lpstr>
      <vt:lpstr>How does an LLM work?</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Dave Pantzer</dc:creator>
  <cp:lastModifiedBy>Dave Pantzer</cp:lastModifiedBy>
  <cp:revision>4</cp:revision>
  <dcterms:modified xsi:type="dcterms:W3CDTF">2023-06-08T17:16:08Z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0x01010079D4FCD1643F6242B13F6066F56B4314</vt:lpwstr>
  </property>
</Properties>
</file>